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8"/>
  </p:notesMasterIdLst>
  <p:sldIdLst>
    <p:sldId id="256" r:id="rId5"/>
    <p:sldId id="257" r:id="rId6"/>
    <p:sldId id="258" r:id="rId7"/>
    <p:sldId id="264" r:id="rId8"/>
    <p:sldId id="268" r:id="rId9"/>
    <p:sldId id="267" r:id="rId10"/>
    <p:sldId id="266" r:id="rId11"/>
    <p:sldId id="272" r:id="rId12"/>
    <p:sldId id="292" r:id="rId13"/>
    <p:sldId id="277" r:id="rId14"/>
    <p:sldId id="284" r:id="rId15"/>
    <p:sldId id="291" r:id="rId16"/>
    <p:sldId id="259" r:id="rId1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3367"/>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3" autoAdjust="0"/>
    <p:restoredTop sz="80349" autoAdjust="0"/>
  </p:normalViewPr>
  <p:slideViewPr>
    <p:cSldViewPr snapToGrid="0">
      <p:cViewPr>
        <p:scale>
          <a:sx n="60" d="100"/>
          <a:sy n="60" d="100"/>
        </p:scale>
        <p:origin x="226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0" name="Shape 110"/>
          <p:cNvSpPr>
            <a:spLocks noGrp="1" noRot="1" noChangeAspect="1"/>
          </p:cNvSpPr>
          <p:nvPr>
            <p:ph type="sldImg"/>
          </p:nvPr>
        </p:nvSpPr>
        <p:spPr>
          <a:xfrm>
            <a:off x="1143000" y="685800"/>
            <a:ext cx="4572000" cy="3429000"/>
          </a:xfrm>
          <a:prstGeom prst="rect">
            <a:avLst/>
          </a:prstGeom>
        </p:spPr>
        <p:txBody>
          <a:bodyPr/>
          <a:lstStyle/>
          <a:p>
            <a:endParaRPr/>
          </a:p>
        </p:txBody>
      </p:sp>
      <p:sp>
        <p:nvSpPr>
          <p:cNvPr id="111" name="Shape 11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eaLnBrk="1" fontAlgn="auto" latinLnBrk="0" hangingPunct="1">
              <a:lnSpc>
                <a:spcPct val="117999"/>
              </a:lnSpc>
              <a:spcBef>
                <a:spcPts val="0"/>
              </a:spcBef>
              <a:spcAft>
                <a:spcPts val="0"/>
              </a:spcAft>
              <a:buClrTx/>
              <a:buSzTx/>
              <a:buFontTx/>
              <a:buNone/>
              <a:tabLst/>
              <a:defRPr/>
            </a:pPr>
            <a:r>
              <a:rPr lang="fr-CA"/>
              <a:t>Diversité : </a:t>
            </a:r>
            <a:r>
              <a:rPr lang="fr-CA" sz="2400">
                <a:solidFill>
                  <a:schemeClr val="tx1"/>
                </a:solidFill>
              </a:rPr>
              <a:t>Comprend des caractéristiques protégées par la loi comme l’âge, le sexe, l’origine ethnique, les capacités mentales et physiques, et l’orientation sexuelle. Elle englobe aussi l’éducation, le revenu, la religion, l’expérience professionnelle, la langue, l’emplacement géographique et la situation familiale. </a:t>
            </a:r>
          </a:p>
          <a:p>
            <a:pPr marL="0" marR="0" lvl="0" indent="0" algn="just" defTabSz="457200" eaLnBrk="1" fontAlgn="auto" latinLnBrk="0" hangingPunct="1">
              <a:lnSpc>
                <a:spcPct val="117999"/>
              </a:lnSpc>
              <a:spcBef>
                <a:spcPts val="0"/>
              </a:spcBef>
              <a:spcAft>
                <a:spcPts val="0"/>
              </a:spcAft>
              <a:buClrTx/>
              <a:buSzTx/>
              <a:buFontTx/>
              <a:buNone/>
              <a:tabLst/>
              <a:defRPr/>
            </a:pPr>
            <a:endParaRPr lang="en-US" sz="2400" dirty="0">
              <a:solidFill>
                <a:schemeClr val="tx1"/>
              </a:solidFill>
            </a:endParaRPr>
          </a:p>
          <a:p>
            <a:pPr marL="0" marR="0" lvl="0" indent="0" algn="just" defTabSz="457200" rtl="0" eaLnBrk="1" fontAlgn="auto" latinLnBrk="0" hangingPunct="1">
              <a:lnSpc>
                <a:spcPct val="117999"/>
              </a:lnSpc>
              <a:spcBef>
                <a:spcPts val="0"/>
              </a:spcBef>
              <a:spcAft>
                <a:spcPts val="0"/>
              </a:spcAft>
              <a:buClrTx/>
              <a:buSzTx/>
              <a:buFontTx/>
              <a:buNone/>
              <a:tabLst/>
              <a:defRPr/>
            </a:pPr>
            <a:r>
              <a:rPr lang="fr-CA" sz="2400">
                <a:solidFill>
                  <a:schemeClr val="tx1"/>
                </a:solidFill>
              </a:rPr>
              <a:t>Équité : </a:t>
            </a:r>
            <a:r>
              <a:rPr kumimoji="0" lang="fr-CA" sz="2400" b="0" i="0" u="none" strike="noStrike" cap="none" normalizeH="0" baseline="0" noProof="0">
                <a:ln>
                  <a:noFill/>
                </a:ln>
                <a:solidFill>
                  <a:srgbClr val="000000"/>
                </a:solidFill>
                <a:uLnTx/>
                <a:uFillTx/>
                <a:latin typeface="Century Gothic"/>
                <a:sym typeface="Century Gothic"/>
              </a:rPr>
              <a:t>L’équité suppose que l’on reconnaît et élimine les obstacles auxquels sont confrontés les groupes marginalisés. </a:t>
            </a:r>
          </a:p>
          <a:p>
            <a:pPr marL="0" marR="0" lvl="0" indent="0" algn="just" defTabSz="457200" eaLnBrk="1" fontAlgn="auto" latinLnBrk="0" hangingPunct="1">
              <a:lnSpc>
                <a:spcPct val="117999"/>
              </a:lnSpc>
              <a:spcBef>
                <a:spcPts val="0"/>
              </a:spcBef>
              <a:spcAft>
                <a:spcPts val="0"/>
              </a:spcAft>
              <a:buClrTx/>
              <a:buSzTx/>
              <a:buFontTx/>
              <a:buNone/>
              <a:tabLst/>
              <a:defRPr/>
            </a:pPr>
            <a:endParaRPr lang="en-US" sz="2400" dirty="0">
              <a:solidFill>
                <a:schemeClr val="tx1"/>
              </a:solidFill>
            </a:endParaRPr>
          </a:p>
          <a:p>
            <a:pPr marL="0" marR="0" lvl="0" indent="0" algn="just" defTabSz="457200" eaLnBrk="1" fontAlgn="auto" latinLnBrk="0" hangingPunct="1">
              <a:lnSpc>
                <a:spcPct val="117999"/>
              </a:lnSpc>
              <a:spcBef>
                <a:spcPts val="0"/>
              </a:spcBef>
              <a:spcAft>
                <a:spcPts val="0"/>
              </a:spcAft>
              <a:buClrTx/>
              <a:buSzTx/>
              <a:buFontTx/>
              <a:buNone/>
              <a:tabLst/>
              <a:defRPr/>
            </a:pPr>
            <a:r>
              <a:rPr lang="fr-CA" sz="2400">
                <a:solidFill>
                  <a:schemeClr val="tx1"/>
                </a:solidFill>
              </a:rPr>
              <a:t>Inclusion : L’inclusion procure un sentiment d’appartenance qui favorise l'épanouissement. Les employés se sentent à l’aise d’être eux-mêmes au travail.</a:t>
            </a:r>
          </a:p>
          <a:p>
            <a:pPr marL="0" marR="0" lvl="0" indent="0" algn="just" defTabSz="457200" eaLnBrk="1" fontAlgn="auto" latinLnBrk="0" hangingPunct="1">
              <a:lnSpc>
                <a:spcPct val="117999"/>
              </a:lnSpc>
              <a:spcBef>
                <a:spcPts val="0"/>
              </a:spcBef>
              <a:spcAft>
                <a:spcPts val="0"/>
              </a:spcAft>
              <a:buClrTx/>
              <a:buSzTx/>
              <a:buFontTx/>
              <a:buNone/>
              <a:tabLst/>
              <a:defRPr/>
            </a:pPr>
            <a:endParaRPr lang="en-US" sz="2400" dirty="0">
              <a:solidFill>
                <a:schemeClr val="tx1"/>
              </a:solidFill>
            </a:endParaRPr>
          </a:p>
        </p:txBody>
      </p:sp>
    </p:spTree>
    <p:extLst>
      <p:ext uri="{BB962C8B-B14F-4D97-AF65-F5344CB8AC3E}">
        <p14:creationId xmlns:p14="http://schemas.microsoft.com/office/powerpoint/2010/main" val="3197997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4050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Motifs protégés :</a:t>
            </a:r>
          </a:p>
          <a:p>
            <a:endParaRPr lang="en-US" dirty="0"/>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Âge</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Ascendance, race, couleur de la peau</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Citoyenneté</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Origine ethnique</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Pays d’origine</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Croyance</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Handicap</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Situation familiale</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État matrimonial</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Identité ou expression de genre</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Casier judiciaire (en lien avec l’emploi seulement)</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Sexe (y compris la grossesse et l’allaitement)</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Orientation sexuelle</a:t>
            </a:r>
          </a:p>
          <a:p>
            <a:endParaRPr lang="en-US" dirty="0"/>
          </a:p>
          <a:p>
            <a:endParaRPr lang="en-US" dirty="0"/>
          </a:p>
        </p:txBody>
      </p:sp>
    </p:spTree>
    <p:extLst>
      <p:ext uri="{BB962C8B-B14F-4D97-AF65-F5344CB8AC3E}">
        <p14:creationId xmlns:p14="http://schemas.microsoft.com/office/powerpoint/2010/main" val="1106101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83035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40093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fr-CA"/>
              <a:t>Plus que jamais, les clients et les chercheurs d’emploi privilégient les entreprises et les employeurs qui ont des valeurs et des convictions. </a:t>
            </a:r>
          </a:p>
          <a:p>
            <a:pPr marL="0" indent="0">
              <a:buNone/>
            </a:pPr>
            <a:endParaRPr lang="en-US" dirty="0"/>
          </a:p>
        </p:txBody>
      </p:sp>
    </p:spTree>
    <p:extLst>
      <p:ext uri="{BB962C8B-B14F-4D97-AF65-F5344CB8AC3E}">
        <p14:creationId xmlns:p14="http://schemas.microsoft.com/office/powerpoint/2010/main" val="3278455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t>Intersectionnalité – Ce terme, établi par la juriste et féministe noire Kimberlé Crenshaw en 1989, désigne le fait que l’on peut retrouver plusieurs éléments de diversité, comme l’origine ethnique, le genre, la sexualité et les handicaps, chez une même personne. </a:t>
            </a:r>
          </a:p>
          <a:p>
            <a:endParaRPr lang="en-US" dirty="0"/>
          </a:p>
          <a:p>
            <a:pPr marL="0" marR="0" lvl="0" indent="0" algn="just" defTabSz="457200" eaLnBrk="1" fontAlgn="auto" latinLnBrk="0" hangingPunct="1">
              <a:lnSpc>
                <a:spcPct val="117999"/>
              </a:lnSpc>
              <a:spcBef>
                <a:spcPts val="0"/>
              </a:spcBef>
              <a:spcAft>
                <a:spcPts val="0"/>
              </a:spcAft>
              <a:buClrTx/>
              <a:buSzTx/>
              <a:buFontTx/>
              <a:buNone/>
              <a:tabLst/>
              <a:defRPr/>
            </a:pPr>
            <a:r>
              <a:rPr lang="fr-CA"/>
              <a:t>Préjugés implicites – </a:t>
            </a:r>
            <a:r>
              <a:rPr lang="fr-CA">
                <a:solidFill>
                  <a:schemeClr val="tx1"/>
                </a:solidFill>
              </a:rPr>
              <a:t>Aussi appelé préjugés inconscients, il s’agit d’attitudes et de stéréotypes que nous associons à certaines personnes ou à certains groupes. Ces préjugés teintent notre processus décisionnel et nos comportements sans que nous en soyons conscients.</a:t>
            </a:r>
          </a:p>
          <a:p>
            <a:endParaRPr lang="en-US" dirty="0"/>
          </a:p>
          <a:p>
            <a:r>
              <a:rPr lang="fr-CA"/>
              <a:t>Microagressions – </a:t>
            </a:r>
            <a:r>
              <a:rPr lang="fr-CA">
                <a:solidFill>
                  <a:schemeClr val="tx1"/>
                </a:solidFill>
              </a:rPr>
              <a:t>Il s’agit de questions, de remarques, d’actions ou d’incidents subtils ou indirects qui sont discriminatoires.</a:t>
            </a:r>
          </a:p>
          <a:p>
            <a:endParaRPr lang="en-US" dirty="0"/>
          </a:p>
        </p:txBody>
      </p:sp>
    </p:spTree>
    <p:extLst>
      <p:ext uri="{BB962C8B-B14F-4D97-AF65-F5344CB8AC3E}">
        <p14:creationId xmlns:p14="http://schemas.microsoft.com/office/powerpoint/2010/main" val="3772309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2200" b="1" i="0" u="none" strike="noStrike">
                <a:latin typeface="+mj-lt"/>
                <a:ea typeface="+mj-ea"/>
                <a:cs typeface="+mj-cs"/>
                <a:sym typeface="Helvetica Neue"/>
              </a:rPr>
              <a:t>Développez une stratégie de diversité, d’équité et d’inclusion adaptée à votre entreprise et évaluez continuellement votre programme.</a:t>
            </a:r>
          </a:p>
          <a:p>
            <a:pPr marL="342900" indent="-342900">
              <a:buFont typeface="Arial" panose="020B0604020202020204" pitchFamily="34" charset="0"/>
              <a:buChar char="•"/>
            </a:pPr>
            <a:r>
              <a:rPr lang="fr-CA" sz="2200" b="0" i="0" u="none" strike="noStrike">
                <a:latin typeface="+mj-lt"/>
                <a:ea typeface="+mj-ea"/>
                <a:cs typeface="+mj-cs"/>
                <a:sym typeface="Helvetica Neue"/>
              </a:rPr>
              <a:t>Il s’agit d’un processus continu qui exige d’être évalué et adapté au fil du temps. </a:t>
            </a:r>
          </a:p>
          <a:p>
            <a:pPr marL="342900" indent="-342900">
              <a:buFont typeface="Arial" panose="020B0604020202020204" pitchFamily="34" charset="0"/>
              <a:buChar char="•"/>
            </a:pPr>
            <a:r>
              <a:rPr lang="fr-CA" sz="2200" b="0" i="0" u="none" strike="noStrike">
                <a:latin typeface="+mj-lt"/>
                <a:ea typeface="+mj-ea"/>
                <a:cs typeface="+mj-cs"/>
                <a:sym typeface="Helvetica Neue"/>
              </a:rPr>
              <a:t>Votre stratégie devra être planifiée : comment la mettrez-vous en pratique ? Vous pourrez ainsi l’orienter et prendre des décisions quant aux ressources que vous y consacrerez.</a:t>
            </a:r>
          </a:p>
          <a:p>
            <a:pPr marL="342900" indent="-342900">
              <a:buFont typeface="Arial" panose="020B0604020202020204" pitchFamily="34" charset="0"/>
              <a:buChar char="•"/>
            </a:pPr>
            <a:endParaRPr lang="en-US" sz="2200" b="0" i="0" u="none" strike="noStrike" dirty="0">
              <a:effectLst/>
              <a:latin typeface="+mj-lt"/>
              <a:ea typeface="+mj-ea"/>
              <a:cs typeface="+mj-cs"/>
              <a:sym typeface="Helvetica Neue"/>
            </a:endParaRPr>
          </a:p>
          <a:p>
            <a:pPr marL="0" indent="0">
              <a:buFont typeface="Arial" panose="020B0604020202020204" pitchFamily="34" charset="0"/>
              <a:buNone/>
            </a:pPr>
            <a:r>
              <a:rPr lang="fr-CA" sz="2200" b="1" i="0" u="none" strike="noStrike">
                <a:latin typeface="+mj-lt"/>
                <a:ea typeface="+mj-ea"/>
                <a:cs typeface="+mj-cs"/>
                <a:sym typeface="Helvetica Neue"/>
              </a:rPr>
              <a:t>Évaluez son efficacité à l’interne et à l’externe</a:t>
            </a:r>
          </a:p>
          <a:p>
            <a:pPr marL="342900" indent="-342900">
              <a:buFont typeface="Arial" panose="020B0604020202020204" pitchFamily="34" charset="0"/>
              <a:buChar char="•"/>
            </a:pPr>
            <a:r>
              <a:rPr lang="fr-CA" sz="2400">
                <a:solidFill>
                  <a:schemeClr val="tx1"/>
                </a:solidFill>
              </a:rPr>
              <a:t>À l’interne, encouragez tous les employés à y contribuer. </a:t>
            </a:r>
          </a:p>
          <a:p>
            <a:pPr marL="342900" indent="-342900">
              <a:buFont typeface="Arial" panose="020B0604020202020204" pitchFamily="34" charset="0"/>
              <a:buChar char="•"/>
            </a:pPr>
            <a:r>
              <a:rPr lang="fr-CA" sz="2400">
                <a:solidFill>
                  <a:schemeClr val="tx1"/>
                </a:solidFill>
              </a:rPr>
              <a:t>À l’externe, recherchez la rétroaction des groupes communautaires et des champions de la collectivité. </a:t>
            </a:r>
          </a:p>
          <a:p>
            <a:pPr marL="342900" indent="-342900">
              <a:buFont typeface="Arial" panose="020B0604020202020204" pitchFamily="34" charset="0"/>
              <a:buChar char="•"/>
            </a:pPr>
            <a:endParaRPr lang="en-US" sz="2200" b="0" i="0" u="none" strike="noStrike" dirty="0">
              <a:solidFill>
                <a:schemeClr val="tx1"/>
              </a:solidFill>
              <a:effectLst/>
              <a:latin typeface="+mj-lt"/>
              <a:ea typeface="+mj-ea"/>
              <a:cs typeface="+mj-cs"/>
              <a:sym typeface="Helvetica Neue"/>
            </a:endParaRPr>
          </a:p>
          <a:p>
            <a:pPr marL="0" indent="0">
              <a:buFont typeface="Arial" panose="020B0604020202020204" pitchFamily="34" charset="0"/>
              <a:buNone/>
            </a:pPr>
            <a:r>
              <a:rPr lang="fr-CA" b="1">
                <a:solidFill>
                  <a:srgbClr val="023367"/>
                </a:solidFill>
              </a:rPr>
              <a:t>Groupes-ressources d’employés (GRE)</a:t>
            </a:r>
          </a:p>
          <a:p>
            <a:pPr marL="342900" marR="0" lvl="0" indent="-342900" algn="just"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fr-CA" sz="2400">
                <a:solidFill>
                  <a:schemeClr val="tx1"/>
                </a:solidFill>
                <a:sym typeface="Century Gothic"/>
              </a:rPr>
              <a:t>Ces groupes bénévoles sont fondés sur des intérêts, des caractéristiques, des antécédents ou des facteurs démographiques communs, comme le sexe, l’origine ethnique ou la croyance. </a:t>
            </a:r>
          </a:p>
          <a:p>
            <a:pPr marL="0" indent="0">
              <a:buFont typeface="Arial" panose="020B0604020202020204" pitchFamily="34" charset="0"/>
              <a:buNone/>
            </a:pPr>
            <a:endParaRPr lang="en-US" sz="2200" b="1" i="0" u="none" strike="noStrike" dirty="0">
              <a:solidFill>
                <a:schemeClr val="tx1"/>
              </a:solidFill>
              <a:effectLst/>
              <a:latin typeface="+mj-lt"/>
              <a:ea typeface="+mj-ea"/>
              <a:cs typeface="+mj-cs"/>
              <a:sym typeface="Helvetica Neue"/>
            </a:endParaRPr>
          </a:p>
          <a:p>
            <a:pPr marL="0" indent="0">
              <a:buFont typeface="Arial" panose="020B0604020202020204" pitchFamily="34" charset="0"/>
              <a:buNone/>
            </a:pPr>
            <a:endParaRPr lang="en-US" sz="2200" b="0" i="0" u="none" strike="noStrike" dirty="0">
              <a:solidFill>
                <a:schemeClr val="tx1"/>
              </a:solidFill>
              <a:effectLst/>
              <a:latin typeface="+mj-lt"/>
              <a:ea typeface="+mj-ea"/>
              <a:cs typeface="+mj-cs"/>
              <a:sym typeface="Helvetica Neue"/>
            </a:endParaRPr>
          </a:p>
          <a:p>
            <a:pPr marL="0" indent="0">
              <a:buFont typeface="Arial" panose="020B0604020202020204" pitchFamily="34" charset="0"/>
              <a:buNone/>
            </a:pPr>
            <a:r>
              <a:rPr lang="fr-CA" sz="2800" b="1">
                <a:solidFill>
                  <a:schemeClr val="tx1"/>
                </a:solidFill>
              </a:rPr>
              <a:t>Leadership inclusif </a:t>
            </a:r>
          </a:p>
          <a:p>
            <a:pPr marL="342900" indent="-342900">
              <a:buFont typeface="Arial" panose="020B0604020202020204" pitchFamily="34" charset="0"/>
              <a:buChar char="•"/>
            </a:pPr>
            <a:r>
              <a:rPr lang="fr-CA" sz="2400">
                <a:solidFill>
                  <a:srgbClr val="000000"/>
                </a:solidFill>
                <a:latin typeface="Century Gothic"/>
                <a:sym typeface="Century Gothic"/>
              </a:rPr>
              <a:t>Les dirigeants donnent le ton en ce qui a trait à la diversité, à l’équité et à l’inclusion.</a:t>
            </a:r>
          </a:p>
          <a:p>
            <a:pPr marL="342900" indent="-342900">
              <a:buFont typeface="Arial" panose="020B0604020202020204" pitchFamily="34" charset="0"/>
              <a:buChar char="•"/>
            </a:pPr>
            <a:r>
              <a:rPr lang="fr-CA" sz="2400">
                <a:solidFill>
                  <a:srgbClr val="000000"/>
                </a:solidFill>
                <a:latin typeface="Century Gothic"/>
                <a:sym typeface="Century Gothic"/>
              </a:rPr>
              <a:t>Assurez-vous que votre équipe de direction est diversifiée. </a:t>
            </a:r>
          </a:p>
          <a:p>
            <a:endParaRPr lang="en-US" sz="2200" b="0" i="0" u="none" strike="noStrike" dirty="0">
              <a:effectLst/>
              <a:latin typeface="+mj-lt"/>
              <a:ea typeface="+mj-ea"/>
              <a:cs typeface="+mj-cs"/>
              <a:sym typeface="Helvetica Neue"/>
            </a:endParaRPr>
          </a:p>
          <a:p>
            <a:r>
              <a:rPr lang="fr-CA" b="1"/>
              <a:t>Élaborez des politiques : pratiques exemplaires et politiques de conformité pertinentes </a:t>
            </a:r>
          </a:p>
          <a:p>
            <a:pPr marL="342900" indent="-342900">
              <a:buFont typeface="Arial" panose="020B0604020202020204" pitchFamily="34" charset="0"/>
              <a:buChar char="•"/>
            </a:pPr>
            <a:r>
              <a:rPr lang="fr-CA" sz="2200" b="0" i="0" u="none" strike="noStrike">
                <a:latin typeface="+mj-lt"/>
                <a:ea typeface="+mj-ea"/>
                <a:cs typeface="+mj-cs"/>
                <a:sym typeface="Helvetica Neue"/>
              </a:rPr>
              <a:t>Les exigences réglementaires et les attentes sociales continuant de croître, envisagez d’élaborer une politique de diversité, d’équité et d’inclusion. </a:t>
            </a:r>
          </a:p>
          <a:p>
            <a:pPr marL="342900" marR="0" lvl="0" indent="-342900" defTabSz="457200" rtl="0" eaLnBrk="1" fontAlgn="auto" latinLnBrk="0" hangingPunct="1">
              <a:lnSpc>
                <a:spcPct val="117999"/>
              </a:lnSpc>
              <a:spcBef>
                <a:spcPts val="0"/>
              </a:spcBef>
              <a:spcAft>
                <a:spcPts val="0"/>
              </a:spcAft>
              <a:buClrTx/>
              <a:buSzTx/>
              <a:buFont typeface="Arial" panose="020B0604020202020204" pitchFamily="34" charset="0"/>
              <a:buChar char="•"/>
              <a:tabLst/>
              <a:defRPr/>
            </a:pPr>
            <a:r>
              <a:rPr lang="fr-CA" sz="2200" b="0" i="0" u="none" strike="noStrike">
                <a:latin typeface="+mj-lt"/>
                <a:ea typeface="+mj-ea"/>
                <a:cs typeface="+mj-cs"/>
                <a:sym typeface="Helvetica Neue"/>
              </a:rPr>
              <a:t>Créez un cadre de réévaluation de vos politiques, pratiques et processus décisionnels afin de repérer et d’éliminer les obstacles systémiques, et d’y incorporer des éléments favorables à la diversité et à l’inclusion.</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Politique d’adaptation du lieu de travail</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Énoncés sur la diversité</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Code de déontologie</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Politique en matière de santé et de sécurité </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Politique de respect en milieu de travail</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Équité salariale </a:t>
            </a:r>
          </a:p>
          <a:p>
            <a:pPr marL="0" marR="0" lvl="0" indent="0" defTabSz="457200" rtl="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u="none" strike="noStrike" dirty="0">
              <a:effectLst/>
              <a:latin typeface="+mj-lt"/>
              <a:ea typeface="+mj-ea"/>
              <a:cs typeface="+mj-cs"/>
              <a:sym typeface="Helvetica Neue"/>
            </a:endParaRPr>
          </a:p>
          <a:p>
            <a:pPr marL="0" marR="0" lvl="0" indent="0" defTabSz="457200" rtl="0" eaLnBrk="1" fontAlgn="auto" latinLnBrk="0" hangingPunct="1">
              <a:lnSpc>
                <a:spcPct val="117999"/>
              </a:lnSpc>
              <a:spcBef>
                <a:spcPts val="0"/>
              </a:spcBef>
              <a:spcAft>
                <a:spcPts val="0"/>
              </a:spcAft>
              <a:buClrTx/>
              <a:buSzTx/>
              <a:buFont typeface="Arial" panose="020B0604020202020204" pitchFamily="34" charset="0"/>
              <a:buNone/>
              <a:tabLst/>
              <a:defRPr/>
            </a:pPr>
            <a:r>
              <a:rPr lang="fr-CA" sz="2200" b="1" i="0" u="none" strike="noStrike">
                <a:latin typeface="+mj-lt"/>
                <a:ea typeface="+mj-ea"/>
                <a:cs typeface="+mj-cs"/>
                <a:sym typeface="Helvetica Neue"/>
              </a:rPr>
              <a:t>Formation continue</a:t>
            </a:r>
          </a:p>
          <a:p>
            <a:pPr marL="342900" marR="0" lvl="0" indent="-342900" defTabSz="457200" rtl="0" eaLnBrk="1" fontAlgn="auto" latinLnBrk="0" hangingPunct="1">
              <a:lnSpc>
                <a:spcPct val="117999"/>
              </a:lnSpc>
              <a:spcBef>
                <a:spcPts val="0"/>
              </a:spcBef>
              <a:spcAft>
                <a:spcPts val="0"/>
              </a:spcAft>
              <a:buClrTx/>
              <a:buSzTx/>
              <a:buFont typeface="Arial" panose="020B0604020202020204" pitchFamily="34" charset="0"/>
              <a:buChar char="•"/>
              <a:tabLst/>
              <a:defRPr/>
            </a:pPr>
            <a:r>
              <a:rPr lang="fr-CA" sz="2200" b="0" i="0" u="none" strike="noStrike">
                <a:latin typeface="+mj-lt"/>
                <a:ea typeface="+mj-ea"/>
                <a:cs typeface="+mj-cs"/>
                <a:sym typeface="Helvetica Neue"/>
              </a:rPr>
              <a:t>Investissez dans la formation dans l’ensemble de l’organisation, des employés occupant des postes de niveau d’entrée aux membres de la Haute direction.</a:t>
            </a:r>
          </a:p>
          <a:p>
            <a:pPr marL="342900" marR="0" lvl="0" indent="-342900" defTabSz="457200" rtl="0" eaLnBrk="1" fontAlgn="auto" latinLnBrk="0" hangingPunct="1">
              <a:lnSpc>
                <a:spcPct val="117999"/>
              </a:lnSpc>
              <a:spcBef>
                <a:spcPts val="0"/>
              </a:spcBef>
              <a:spcAft>
                <a:spcPts val="0"/>
              </a:spcAft>
              <a:buClrTx/>
              <a:buSzTx/>
              <a:buFont typeface="Arial" panose="020B0604020202020204" pitchFamily="34" charset="0"/>
              <a:buChar char="•"/>
              <a:tabLst/>
              <a:defRPr/>
            </a:pPr>
            <a:r>
              <a:rPr lang="fr-CA" sz="2200" b="0" i="0" u="none" strike="noStrike">
                <a:latin typeface="+mj-lt"/>
                <a:ea typeface="+mj-ea"/>
                <a:cs typeface="+mj-cs"/>
                <a:sym typeface="Helvetica Neue"/>
              </a:rPr>
              <a:t>Formez les personnes qui interviennent directement dans le processus d’embauche.</a:t>
            </a:r>
          </a:p>
          <a:p>
            <a:endParaRPr lang="en-US" b="1" dirty="0"/>
          </a:p>
        </p:txBody>
      </p:sp>
    </p:spTree>
    <p:extLst>
      <p:ext uri="{BB962C8B-B14F-4D97-AF65-F5344CB8AC3E}">
        <p14:creationId xmlns:p14="http://schemas.microsoft.com/office/powerpoint/2010/main" val="250409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1099235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rtl="0" fontAlgn="base"/>
            <a:endParaRPr lang="en-US" b="1" dirty="0"/>
          </a:p>
        </p:txBody>
      </p:sp>
    </p:spTree>
    <p:extLst>
      <p:ext uri="{BB962C8B-B14F-4D97-AF65-F5344CB8AC3E}">
        <p14:creationId xmlns:p14="http://schemas.microsoft.com/office/powerpoint/2010/main" val="2589192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625600" y="1596248"/>
            <a:ext cx="9753600" cy="3395700"/>
          </a:xfrm>
          <a:prstGeom prst="rect">
            <a:avLst/>
          </a:prstGeom>
        </p:spPr>
        <p:txBody>
          <a:bodyPr anchor="b"/>
          <a:lstStyle>
            <a:lvl1pPr algn="ctr">
              <a:defRPr sz="6400"/>
            </a:lvl1pPr>
          </a:lstStyle>
          <a:p>
            <a:r>
              <a:t>Title Text</a:t>
            </a:r>
          </a:p>
        </p:txBody>
      </p:sp>
      <p:sp>
        <p:nvSpPr>
          <p:cNvPr id="12" name="Body Level One…"/>
          <p:cNvSpPr txBox="1">
            <a:spLocks noGrp="1"/>
          </p:cNvSpPr>
          <p:nvPr>
            <p:ph type="body" sz="quarter" idx="1"/>
          </p:nvPr>
        </p:nvSpPr>
        <p:spPr>
          <a:xfrm>
            <a:off x="1625600" y="5122898"/>
            <a:ext cx="9753600" cy="2354863"/>
          </a:xfrm>
          <a:prstGeom prst="rect">
            <a:avLst/>
          </a:prstGeom>
        </p:spPr>
        <p:txBody>
          <a:bodyPr/>
          <a:lstStyle>
            <a:lvl1pPr marL="0" indent="0" algn="ctr">
              <a:buSzTx/>
              <a:buFontTx/>
              <a:buNone/>
              <a:defRPr sz="2500"/>
            </a:lvl1pPr>
            <a:lvl2pPr marL="0" indent="487694" algn="ctr">
              <a:buSzTx/>
              <a:buFontTx/>
              <a:buNone/>
              <a:defRPr sz="2500"/>
            </a:lvl2pPr>
            <a:lvl3pPr marL="0" indent="975389" algn="ctr">
              <a:buSzTx/>
              <a:buFontTx/>
              <a:buNone/>
              <a:defRPr sz="2500"/>
            </a:lvl3pPr>
            <a:lvl4pPr marL="0" indent="1463085" algn="ctr">
              <a:buSzTx/>
              <a:buFontTx/>
              <a:buNone/>
              <a:defRPr sz="2500"/>
            </a:lvl4pPr>
            <a:lvl5pPr marL="0" indent="1950780" algn="ctr">
              <a:buSzTx/>
              <a:buFontTx/>
              <a:buNone/>
              <a:defRPr sz="25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87306" y="2431627"/>
            <a:ext cx="11216642" cy="4057227"/>
          </a:xfrm>
          <a:prstGeom prst="rect">
            <a:avLst/>
          </a:prstGeom>
        </p:spPr>
        <p:txBody>
          <a:bodyPr anchor="b"/>
          <a:lstStyle>
            <a:lvl1pPr>
              <a:defRPr sz="6400"/>
            </a:lvl1pPr>
          </a:lstStyle>
          <a:p>
            <a:r>
              <a:t>Title Text</a:t>
            </a:r>
          </a:p>
        </p:txBody>
      </p:sp>
      <p:sp>
        <p:nvSpPr>
          <p:cNvPr id="30" name="Body Level One…"/>
          <p:cNvSpPr txBox="1">
            <a:spLocks noGrp="1"/>
          </p:cNvSpPr>
          <p:nvPr>
            <p:ph type="body" sz="quarter" idx="1"/>
          </p:nvPr>
        </p:nvSpPr>
        <p:spPr>
          <a:xfrm>
            <a:off x="887306" y="6527237"/>
            <a:ext cx="11216642" cy="2133600"/>
          </a:xfrm>
          <a:prstGeom prst="rect">
            <a:avLst/>
          </a:prstGeom>
        </p:spPr>
        <p:txBody>
          <a:bodyPr/>
          <a:lstStyle>
            <a:lvl1pPr marL="0" indent="0">
              <a:buSzTx/>
              <a:buFontTx/>
              <a:buNone/>
              <a:defRPr sz="2500">
                <a:solidFill>
                  <a:srgbClr val="888888"/>
                </a:solidFill>
              </a:defRPr>
            </a:lvl1pPr>
            <a:lvl2pPr marL="0" indent="487694">
              <a:buSzTx/>
              <a:buFontTx/>
              <a:buNone/>
              <a:defRPr sz="2500">
                <a:solidFill>
                  <a:srgbClr val="888888"/>
                </a:solidFill>
              </a:defRPr>
            </a:lvl2pPr>
            <a:lvl3pPr marL="0" indent="975389">
              <a:buSzTx/>
              <a:buFontTx/>
              <a:buNone/>
              <a:defRPr sz="2500">
                <a:solidFill>
                  <a:srgbClr val="888888"/>
                </a:solidFill>
              </a:defRPr>
            </a:lvl3pPr>
            <a:lvl4pPr marL="0" indent="1463085">
              <a:buSzTx/>
              <a:buFontTx/>
              <a:buNone/>
              <a:defRPr sz="2500">
                <a:solidFill>
                  <a:srgbClr val="888888"/>
                </a:solidFill>
              </a:defRPr>
            </a:lvl4pPr>
            <a:lvl5pPr marL="0" indent="1950780">
              <a:buSzTx/>
              <a:buFontTx/>
              <a:buNone/>
              <a:defRPr sz="25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94080" y="2596444"/>
            <a:ext cx="5527041" cy="618857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95774" y="519290"/>
            <a:ext cx="11216641" cy="1885246"/>
          </a:xfrm>
          <a:prstGeom prst="rect">
            <a:avLst/>
          </a:prstGeom>
        </p:spPr>
        <p:txBody>
          <a:bodyPr/>
          <a:lstStyle/>
          <a:p>
            <a:r>
              <a:t>Title Text</a:t>
            </a:r>
          </a:p>
        </p:txBody>
      </p:sp>
      <p:sp>
        <p:nvSpPr>
          <p:cNvPr id="48" name="Body Level One…"/>
          <p:cNvSpPr txBox="1">
            <a:spLocks noGrp="1"/>
          </p:cNvSpPr>
          <p:nvPr>
            <p:ph type="body" sz="quarter" idx="1"/>
          </p:nvPr>
        </p:nvSpPr>
        <p:spPr>
          <a:xfrm>
            <a:off x="895774" y="2390987"/>
            <a:ext cx="5501640" cy="1171787"/>
          </a:xfrm>
          <a:prstGeom prst="rect">
            <a:avLst/>
          </a:prstGeom>
        </p:spPr>
        <p:txBody>
          <a:bodyPr anchor="b"/>
          <a:lstStyle>
            <a:lvl1pPr marL="0" indent="0">
              <a:buSzTx/>
              <a:buFontTx/>
              <a:buNone/>
              <a:defRPr sz="2500" b="1"/>
            </a:lvl1pPr>
            <a:lvl2pPr marL="0" indent="487694">
              <a:buSzTx/>
              <a:buFontTx/>
              <a:buNone/>
              <a:defRPr sz="2500" b="1"/>
            </a:lvl2pPr>
            <a:lvl3pPr marL="0" indent="975389">
              <a:buSzTx/>
              <a:buFontTx/>
              <a:buNone/>
              <a:defRPr sz="2500" b="1"/>
            </a:lvl3pPr>
            <a:lvl4pPr marL="0" indent="1463085">
              <a:buSzTx/>
              <a:buFontTx/>
              <a:buNone/>
              <a:defRPr sz="2500" b="1"/>
            </a:lvl4pPr>
            <a:lvl5pPr marL="0" indent="1950780">
              <a:buSzTx/>
              <a:buFontTx/>
              <a:buNone/>
              <a:defRPr sz="25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583680" y="2390986"/>
            <a:ext cx="5528735" cy="1171788"/>
          </a:xfrm>
          <a:prstGeom prst="rect">
            <a:avLst/>
          </a:prstGeom>
        </p:spPr>
        <p:txBody>
          <a:bodyPr anchor="b"/>
          <a:lstStyle/>
          <a:p>
            <a:pPr marL="0" indent="0">
              <a:buSzTx/>
              <a:buFontTx/>
              <a:buNone/>
              <a:defRPr sz="25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95774" y="650240"/>
            <a:ext cx="4194386" cy="2275840"/>
          </a:xfrm>
          <a:prstGeom prst="rect">
            <a:avLst/>
          </a:prstGeom>
        </p:spPr>
        <p:txBody>
          <a:bodyPr anchor="b"/>
          <a:lstStyle>
            <a:lvl1pPr>
              <a:defRPr sz="3400"/>
            </a:lvl1pPr>
          </a:lstStyle>
          <a:p>
            <a:r>
              <a:t>Title Text</a:t>
            </a:r>
          </a:p>
        </p:txBody>
      </p:sp>
      <p:sp>
        <p:nvSpPr>
          <p:cNvPr id="73" name="Body Level One…"/>
          <p:cNvSpPr txBox="1">
            <a:spLocks noGrp="1"/>
          </p:cNvSpPr>
          <p:nvPr>
            <p:ph type="body" sz="half" idx="1"/>
          </p:nvPr>
        </p:nvSpPr>
        <p:spPr>
          <a:xfrm>
            <a:off x="5528733" y="1404338"/>
            <a:ext cx="6583682" cy="6931378"/>
          </a:xfrm>
          <a:prstGeom prst="rect">
            <a:avLst/>
          </a:prstGeom>
        </p:spPr>
        <p:txBody>
          <a:bodyPr/>
          <a:lstStyle>
            <a:lvl1pPr>
              <a:defRPr sz="3400"/>
            </a:lvl1pPr>
            <a:lvl2pPr marL="773585" indent="-285890">
              <a:defRPr sz="3400"/>
            </a:lvl2pPr>
            <a:lvl3pPr marL="1307023" indent="-331633">
              <a:defRPr sz="3400"/>
            </a:lvl3pPr>
            <a:lvl4pPr marL="1857886" indent="-394801">
              <a:defRPr sz="3400"/>
            </a:lvl4pPr>
            <a:lvl5pPr marL="2345582" indent="-394801">
              <a:defRPr sz="34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95774" y="2926079"/>
            <a:ext cx="4194386" cy="5420926"/>
          </a:xfrm>
          <a:prstGeom prst="rect">
            <a:avLst/>
          </a:prstGeom>
        </p:spPr>
        <p:txBody>
          <a:bodyPr/>
          <a:lstStyle/>
          <a:p>
            <a:pPr marL="0" indent="0">
              <a:buSzTx/>
              <a:buFontTx/>
              <a:buNone/>
              <a:defRPr sz="17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95774" y="650240"/>
            <a:ext cx="4194386" cy="2275840"/>
          </a:xfrm>
          <a:prstGeom prst="rect">
            <a:avLst/>
          </a:prstGeom>
        </p:spPr>
        <p:txBody>
          <a:bodyPr anchor="b"/>
          <a:lstStyle>
            <a:lvl1pPr>
              <a:defRPr sz="3400"/>
            </a:lvl1pPr>
          </a:lstStyle>
          <a:p>
            <a:r>
              <a:t>Title Text</a:t>
            </a:r>
          </a:p>
        </p:txBody>
      </p:sp>
      <p:sp>
        <p:nvSpPr>
          <p:cNvPr id="83" name="Picture Placeholder 2"/>
          <p:cNvSpPr>
            <a:spLocks noGrp="1"/>
          </p:cNvSpPr>
          <p:nvPr>
            <p:ph type="pic" sz="half" idx="21"/>
          </p:nvPr>
        </p:nvSpPr>
        <p:spPr>
          <a:xfrm>
            <a:off x="5528733" y="1404338"/>
            <a:ext cx="6583682" cy="6931378"/>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95774" y="2926079"/>
            <a:ext cx="4194386" cy="5420926"/>
          </a:xfrm>
          <a:prstGeom prst="rect">
            <a:avLst/>
          </a:prstGeom>
        </p:spPr>
        <p:txBody>
          <a:bodyPr/>
          <a:lstStyle>
            <a:lvl1pPr marL="0" indent="0">
              <a:buSzTx/>
              <a:buFontTx/>
              <a:buNone/>
              <a:defRPr sz="1700"/>
            </a:lvl1pPr>
            <a:lvl2pPr marL="0" indent="487694">
              <a:buSzTx/>
              <a:buFontTx/>
              <a:buNone/>
              <a:defRPr sz="1700"/>
            </a:lvl2pPr>
            <a:lvl3pPr marL="0" indent="975389">
              <a:buSzTx/>
              <a:buFontTx/>
              <a:buNone/>
              <a:defRPr sz="1700"/>
            </a:lvl3pPr>
            <a:lvl4pPr marL="0" indent="1463085">
              <a:buSzTx/>
              <a:buFontTx/>
              <a:buNone/>
              <a:defRPr sz="1700"/>
            </a:lvl4pPr>
            <a:lvl5pPr marL="0" indent="1950780">
              <a:buSzTx/>
              <a:buFontTx/>
              <a:buNone/>
              <a:defRPr sz="17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92" name="Slide Number"/>
          <p:cNvSpPr txBox="1">
            <a:spLocks noGrp="1"/>
          </p:cNvSpPr>
          <p:nvPr>
            <p:ph type="sldNum" sz="quarter" idx="2"/>
          </p:nvPr>
        </p:nvSpPr>
        <p:spPr>
          <a:xfrm>
            <a:off x="8703729" y="8975002"/>
            <a:ext cx="346027" cy="343248"/>
          </a:xfrm>
          <a:prstGeom prst="rect">
            <a:avLst/>
          </a:prstGeom>
        </p:spPr>
        <p:txBody>
          <a:bodyPr lIns="50800" tIns="50800" rIns="50800" bIns="50800"/>
          <a:lstStyle>
            <a:lvl1pPr algn="l">
              <a:defRPr sz="1800">
                <a:solidFill>
                  <a:srgbClr val="000000"/>
                </a:solidFill>
              </a:defRPr>
            </a:lvl1pPr>
          </a:lstStyle>
          <a:p>
            <a:fld id="{86CB4B4D-7CA3-9044-876B-883B54F8677D}" type="slidenum">
              <a:t>‹N°›</a:t>
            </a:fld>
            <a:endParaRPr/>
          </a:p>
        </p:txBody>
      </p:sp>
      <p:pic>
        <p:nvPicPr>
          <p:cNvPr id="93" name="Picture 2" descr="Picture 2"/>
          <p:cNvPicPr>
            <a:picLocks noChangeAspect="1"/>
          </p:cNvPicPr>
          <p:nvPr/>
        </p:nvPicPr>
        <p:blipFill>
          <a:blip r:embed="rId2"/>
          <a:srcRect r="5593"/>
          <a:stretch>
            <a:fillRect/>
          </a:stretch>
        </p:blipFill>
        <p:spPr>
          <a:xfrm>
            <a:off x="11084859" y="8512236"/>
            <a:ext cx="713365" cy="870353"/>
          </a:xfrm>
          <a:prstGeom prst="rect">
            <a:avLst/>
          </a:prstGeom>
          <a:ln w="12700">
            <a:miter lim="400000"/>
          </a:ln>
        </p:spPr>
      </p:pic>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100" name="List title goes here"/>
          <p:cNvSpPr txBox="1">
            <a:spLocks noGrp="1"/>
          </p:cNvSpPr>
          <p:nvPr>
            <p:ph type="title" hasCustomPrompt="1"/>
          </p:nvPr>
        </p:nvSpPr>
        <p:spPr>
          <a:xfrm>
            <a:off x="1303865" y="1845731"/>
            <a:ext cx="10464801" cy="1130301"/>
          </a:xfrm>
          <a:prstGeom prst="rect">
            <a:avLst/>
          </a:prstGeom>
        </p:spPr>
        <p:txBody>
          <a:bodyPr anchor="b"/>
          <a:lstStyle>
            <a:lvl1pPr>
              <a:defRPr sz="6000">
                <a:solidFill>
                  <a:srgbClr val="9ED5F2"/>
                </a:solidFill>
                <a:latin typeface="Century Gothic"/>
                <a:ea typeface="Century Gothic"/>
                <a:cs typeface="Century Gothic"/>
                <a:sym typeface="Century Gothic"/>
              </a:defRPr>
            </a:lvl1pPr>
          </a:lstStyle>
          <a:p>
            <a:r>
              <a:t>List title goes here</a:t>
            </a:r>
          </a:p>
        </p:txBody>
      </p:sp>
      <p:sp>
        <p:nvSpPr>
          <p:cNvPr id="101" name="Body Level One…"/>
          <p:cNvSpPr txBox="1">
            <a:spLocks noGrp="1"/>
          </p:cNvSpPr>
          <p:nvPr>
            <p:ph type="body" sz="half" idx="1" hasCustomPrompt="1"/>
          </p:nvPr>
        </p:nvSpPr>
        <p:spPr>
          <a:xfrm>
            <a:off x="1354664" y="3098798"/>
            <a:ext cx="10464801" cy="4673601"/>
          </a:xfrm>
          <a:prstGeom prst="rect">
            <a:avLst/>
          </a:prstGeom>
        </p:spPr>
        <p:txBody>
          <a:bodyPr/>
          <a:lstStyle>
            <a:lvl1pPr marL="285750" indent="-285750">
              <a:spcBef>
                <a:spcPts val="1200"/>
              </a:spcBef>
              <a:buClr>
                <a:srgbClr val="333F50"/>
              </a:buClr>
              <a:buFontTx/>
              <a:buChar char="▪"/>
              <a:defRPr sz="1800">
                <a:solidFill>
                  <a:srgbClr val="333F50"/>
                </a:solidFill>
                <a:latin typeface="Gotham Book"/>
                <a:ea typeface="Gotham Book"/>
                <a:cs typeface="Gotham Book"/>
                <a:sym typeface="Gotham Book"/>
              </a:defRPr>
            </a:lvl1pPr>
            <a:lvl2pPr marL="0" indent="0">
              <a:spcBef>
                <a:spcPts val="1200"/>
              </a:spcBef>
              <a:buClr>
                <a:srgbClr val="333F50"/>
              </a:buClr>
              <a:buSzTx/>
              <a:buFont typeface="Wingdings"/>
              <a:buNone/>
              <a:defRPr sz="1800">
                <a:solidFill>
                  <a:srgbClr val="333F50"/>
                </a:solidFill>
                <a:latin typeface="Gotham Book"/>
                <a:ea typeface="Gotham Book"/>
                <a:cs typeface="Gotham Book"/>
                <a:sym typeface="Gotham Book"/>
              </a:defRPr>
            </a:lvl2pPr>
            <a:lvl3pPr marL="0" indent="0">
              <a:spcBef>
                <a:spcPts val="1200"/>
              </a:spcBef>
              <a:buClr>
                <a:srgbClr val="333F50"/>
              </a:buClr>
              <a:buSzTx/>
              <a:buFont typeface="Wingdings"/>
              <a:buNone/>
              <a:defRPr sz="1800">
                <a:solidFill>
                  <a:srgbClr val="333F50"/>
                </a:solidFill>
                <a:latin typeface="Gotham Book"/>
                <a:ea typeface="Gotham Book"/>
                <a:cs typeface="Gotham Book"/>
                <a:sym typeface="Gotham Book"/>
              </a:defRPr>
            </a:lvl3pPr>
            <a:lvl4pPr marL="0" indent="0">
              <a:spcBef>
                <a:spcPts val="1200"/>
              </a:spcBef>
              <a:buClr>
                <a:srgbClr val="333F50"/>
              </a:buClr>
              <a:buSzTx/>
              <a:buFont typeface="Wingdings"/>
              <a:buNone/>
              <a:defRPr sz="1800">
                <a:solidFill>
                  <a:srgbClr val="333F50"/>
                </a:solidFill>
                <a:latin typeface="Gotham Book"/>
                <a:ea typeface="Gotham Book"/>
                <a:cs typeface="Gotham Book"/>
                <a:sym typeface="Gotham Book"/>
              </a:defRPr>
            </a:lvl4pPr>
            <a:lvl5pPr marL="0" indent="0">
              <a:spcBef>
                <a:spcPts val="1200"/>
              </a:spcBef>
              <a:buClr>
                <a:srgbClr val="333F50"/>
              </a:buClr>
              <a:buSzTx/>
              <a:buFont typeface="Wingdings"/>
              <a:buNone/>
              <a:defRPr sz="1800">
                <a:solidFill>
                  <a:srgbClr val="333F50"/>
                </a:solidFill>
                <a:latin typeface="Gotham Book"/>
                <a:ea typeface="Gotham Book"/>
                <a:cs typeface="Gotham Book"/>
                <a:sym typeface="Gotham Book"/>
              </a:defRPr>
            </a:lvl5pPr>
          </a:lstStyle>
          <a:p>
            <a:r>
              <a:t> Lorem ipsum dolor sit amet, consectetur adipiscing elit.</a:t>
            </a:r>
          </a:p>
          <a:p>
            <a:pPr lvl="1"/>
            <a:endParaRPr/>
          </a:p>
          <a:p>
            <a:pPr lvl="2"/>
            <a:endParaRPr/>
          </a:p>
          <a:p>
            <a:pPr lvl="3"/>
            <a:endParaRPr/>
          </a:p>
          <a:p>
            <a:pPr lvl="4"/>
            <a:endParaRPr/>
          </a:p>
        </p:txBody>
      </p:sp>
      <p:sp>
        <p:nvSpPr>
          <p:cNvPr id="102" name="Slide Number"/>
          <p:cNvSpPr txBox="1">
            <a:spLocks noGrp="1"/>
          </p:cNvSpPr>
          <p:nvPr>
            <p:ph type="sldNum" sz="quarter" idx="2"/>
          </p:nvPr>
        </p:nvSpPr>
        <p:spPr>
          <a:xfrm>
            <a:off x="8721915" y="9060710"/>
            <a:ext cx="346027" cy="343248"/>
          </a:xfrm>
          <a:prstGeom prst="rect">
            <a:avLst/>
          </a:prstGeom>
        </p:spPr>
        <p:txBody>
          <a:bodyPr lIns="50800" tIns="50800" rIns="50800" bIns="50800"/>
          <a:lstStyle>
            <a:lvl1pPr algn="l">
              <a:defRPr sz="1800">
                <a:solidFill>
                  <a:srgbClr val="000000"/>
                </a:solidFill>
              </a:defRPr>
            </a:lvl1pPr>
          </a:lstStyle>
          <a:p>
            <a:fld id="{86CB4B4D-7CA3-9044-876B-883B54F8677D}" type="slidenum">
              <a:t>‹N°›</a:t>
            </a:fld>
            <a:endParaRPr/>
          </a:p>
        </p:txBody>
      </p:sp>
      <p:pic>
        <p:nvPicPr>
          <p:cNvPr id="103" name="Picture 2" descr="Picture 2"/>
          <p:cNvPicPr>
            <a:picLocks noChangeAspect="1"/>
          </p:cNvPicPr>
          <p:nvPr/>
        </p:nvPicPr>
        <p:blipFill>
          <a:blip r:embed="rId2"/>
          <a:stretch>
            <a:fillRect/>
          </a:stretch>
        </p:blipFill>
        <p:spPr>
          <a:xfrm>
            <a:off x="455944" y="8169192"/>
            <a:ext cx="1299103" cy="1299104"/>
          </a:xfrm>
          <a:prstGeom prst="rect">
            <a:avLst/>
          </a:prstGeom>
          <a:ln w="12700">
            <a:miter lim="400000"/>
          </a:ln>
        </p:spPr>
      </p:pic>
      <p:pic>
        <p:nvPicPr>
          <p:cNvPr id="104" name="Picture 5" descr="Picture 5"/>
          <p:cNvPicPr>
            <a:picLocks noChangeAspect="1"/>
          </p:cNvPicPr>
          <p:nvPr/>
        </p:nvPicPr>
        <p:blipFill>
          <a:blip r:embed="rId3"/>
          <a:srcRect r="5593"/>
          <a:stretch>
            <a:fillRect/>
          </a:stretch>
        </p:blipFill>
        <p:spPr>
          <a:xfrm>
            <a:off x="11215488" y="8597944"/>
            <a:ext cx="713365" cy="870353"/>
          </a:xfrm>
          <a:prstGeom prst="rect">
            <a:avLst/>
          </a:prstGeom>
          <a:ln w="12700">
            <a:miter lim="400000"/>
          </a:ln>
        </p:spPr>
      </p:pic>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94080" y="519290"/>
            <a:ext cx="11216641" cy="18852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94080" y="2596444"/>
            <a:ext cx="11216641" cy="61885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852096" y="9175634"/>
            <a:ext cx="258625" cy="248306"/>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1pPr>
      <a:lvl2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2pPr>
      <a:lvl3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3pPr>
      <a:lvl4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4pPr>
      <a:lvl5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5pPr>
      <a:lvl6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6pPr>
      <a:lvl7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7pPr>
      <a:lvl8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8pPr>
      <a:lvl9pPr marL="0" marR="0" indent="0" algn="l" defTabSz="975389" rtl="0" latinLnBrk="0">
        <a:lnSpc>
          <a:spcPct val="90000"/>
        </a:lnSpc>
        <a:spcBef>
          <a:spcPts val="0"/>
        </a:spcBef>
        <a:spcAft>
          <a:spcPts val="0"/>
        </a:spcAft>
        <a:buClrTx/>
        <a:buSzTx/>
        <a:buFontTx/>
        <a:buNone/>
        <a:tabLst/>
        <a:defRPr sz="4600" b="0" i="0" u="none" strike="noStrike" cap="none" spc="0" baseline="0">
          <a:solidFill>
            <a:srgbClr val="000000"/>
          </a:solidFill>
          <a:uFillTx/>
          <a:latin typeface="Calibri Light"/>
          <a:ea typeface="Calibri Light"/>
          <a:cs typeface="Calibri Light"/>
          <a:sym typeface="Calibri Light"/>
        </a:defRPr>
      </a:lvl9pPr>
    </p:titleStyle>
    <p:bodyStyle>
      <a:lvl1pPr marL="243848" marR="0" indent="-243848"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1pPr>
      <a:lvl2pPr marL="770558" marR="0" indent="-282863"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2pPr>
      <a:lvl3pPr marL="1312132" marR="0" indent="-336742"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3pPr>
      <a:lvl4pPr marL="1835274" marR="0" indent="-372189"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4pPr>
      <a:lvl5pPr marL="2322970" marR="0" indent="-372189"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5pPr>
      <a:lvl6pPr marL="2810665" marR="0" indent="-372189"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6pPr>
      <a:lvl7pPr marL="3298359" marR="0" indent="-372188"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7pPr>
      <a:lvl8pPr marL="3786054" marR="0" indent="-372188"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8pPr>
      <a:lvl9pPr marL="4273751" marR="0" indent="-372188" algn="l" defTabSz="975389" rtl="0" latinLnBrk="0">
        <a:lnSpc>
          <a:spcPct val="90000"/>
        </a:lnSpc>
        <a:spcBef>
          <a:spcPts val="1000"/>
        </a:spcBef>
        <a:spcAft>
          <a:spcPts val="0"/>
        </a:spcAft>
        <a:buClrTx/>
        <a:buSzPct val="100000"/>
        <a:buFont typeface="Arial"/>
        <a:buChar char="•"/>
        <a:tabLst/>
        <a:defRPr sz="2900" b="0" i="0" u="none" strike="noStrike" cap="none" spc="0" baseline="0">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
          <p:cNvSpPr txBox="1">
            <a:spLocks noGrp="1"/>
          </p:cNvSpPr>
          <p:nvPr>
            <p:ph type="sldNum" sz="quarter" idx="2"/>
          </p:nvPr>
        </p:nvSpPr>
        <p:spPr>
          <a:xfrm>
            <a:off x="12247450" y="8911675"/>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808080"/>
                </a:solidFill>
                <a:latin typeface="Century Gothic"/>
                <a:ea typeface="Century Gothic"/>
                <a:cs typeface="Century Gothic"/>
                <a:sym typeface="Century Gothic"/>
              </a:defRPr>
            </a:lvl1pPr>
          </a:lstStyle>
          <a:p>
            <a:fld id="{86CB4B4D-7CA3-9044-876B-883B54F8677D}" type="slidenum">
              <a:t>1</a:t>
            </a:fld>
            <a:endParaRPr/>
          </a:p>
        </p:txBody>
      </p:sp>
      <p:sp>
        <p:nvSpPr>
          <p:cNvPr id="114" name="Shape 34"/>
          <p:cNvSpPr txBox="1">
            <a:spLocks noGrp="1"/>
          </p:cNvSpPr>
          <p:nvPr>
            <p:ph type="body" sz="quarter" idx="4294967295"/>
          </p:nvPr>
        </p:nvSpPr>
        <p:spPr>
          <a:xfrm>
            <a:off x="3131847" y="1482526"/>
            <a:ext cx="6741105" cy="846318"/>
          </a:xfrm>
          <a:prstGeom prst="rect">
            <a:avLst/>
          </a:prstGeom>
        </p:spPr>
        <p:txBody>
          <a:bodyPr>
            <a:normAutofit fontScale="77500" lnSpcReduction="20000"/>
          </a:bodyPr>
          <a:lstStyle>
            <a:lvl1pPr marL="0" indent="0" algn="ctr">
              <a:spcBef>
                <a:spcPts val="0"/>
              </a:spcBef>
              <a:buSzTx/>
              <a:buNone/>
              <a:defRPr sz="4700">
                <a:solidFill>
                  <a:srgbClr val="023367"/>
                </a:solidFill>
                <a:latin typeface="Century Gothic"/>
                <a:ea typeface="Century Gothic"/>
                <a:cs typeface="Century Gothic"/>
                <a:sym typeface="Century Gothic"/>
              </a:defRPr>
            </a:lvl1pPr>
          </a:lstStyle>
          <a:p>
            <a:r>
              <a:rPr lang="fr-CA"/>
              <a:t>Diversité, équité et inclusion </a:t>
            </a:r>
          </a:p>
        </p:txBody>
      </p:sp>
      <p:sp>
        <p:nvSpPr>
          <p:cNvPr id="115" name="Shape 37"/>
          <p:cNvSpPr txBox="1"/>
          <p:nvPr/>
        </p:nvSpPr>
        <p:spPr>
          <a:xfrm>
            <a:off x="1072201" y="9284201"/>
            <a:ext cx="9563254" cy="3980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457200">
              <a:lnSpc>
                <a:spcPct val="120000"/>
              </a:lnSpc>
              <a:spcBef>
                <a:spcPts val="600"/>
              </a:spcBef>
              <a:defRPr sz="800">
                <a:solidFill>
                  <a:srgbClr val="808080"/>
                </a:solidFill>
                <a:latin typeface="Century Gothic"/>
                <a:ea typeface="Century Gothic"/>
                <a:cs typeface="Century Gothic"/>
                <a:sym typeface="Century Gothic"/>
              </a:defRPr>
            </a:pPr>
            <a:r>
              <a:rPr lang="fr-CA"/>
              <a:t>Le contenu de cette présentation est protégé par le droit d’auteur et appartient </a:t>
            </a:r>
            <a:r>
              <a:rPr lang="fr-CA" smtClean="0"/>
              <a:t>exclusivement </a:t>
            </a:r>
            <a:r>
              <a:rPr lang="fr-CA"/>
              <a:t>à Woolgar VanWiechen Cosgriffe Ducoffe LLP (« WVCD »). Il est réservé à l’usage des destinataires de WVCD. Aucune partie du contenu ne doit être reproduite ou divulguée à quiconque sans le consentement écrit de WVCD</a:t>
            </a:r>
            <a:r>
              <a:rPr lang="fr-CA">
                <a:solidFill>
                  <a:srgbClr val="FFC32C"/>
                </a:solidFill>
              </a:rPr>
              <a:t>.</a:t>
            </a:r>
          </a:p>
        </p:txBody>
      </p:sp>
      <p:pic>
        <p:nvPicPr>
          <p:cNvPr id="117" name="Picture 2" descr="Picture 2"/>
          <p:cNvPicPr>
            <a:picLocks noChangeAspect="1"/>
          </p:cNvPicPr>
          <p:nvPr/>
        </p:nvPicPr>
        <p:blipFill>
          <a:blip r:embed="rId2"/>
          <a:stretch>
            <a:fillRect/>
          </a:stretch>
        </p:blipFill>
        <p:spPr>
          <a:xfrm>
            <a:off x="579610" y="580794"/>
            <a:ext cx="1534114" cy="1534114"/>
          </a:xfrm>
          <a:prstGeom prst="rect">
            <a:avLst/>
          </a:prstGeom>
          <a:ln w="12700">
            <a:miter lim="400000"/>
          </a:ln>
        </p:spPr>
      </p:pic>
      <p:pic>
        <p:nvPicPr>
          <p:cNvPr id="118" name="iStock-623427722.jpg" descr="iStock-623427722.jpg"/>
          <p:cNvPicPr>
            <a:picLocks noChangeAspect="1"/>
          </p:cNvPicPr>
          <p:nvPr/>
        </p:nvPicPr>
        <p:blipFill>
          <a:blip r:embed="rId3"/>
          <a:stretch>
            <a:fillRect/>
          </a:stretch>
        </p:blipFill>
        <p:spPr>
          <a:xfrm>
            <a:off x="2929963" y="3388851"/>
            <a:ext cx="7144874" cy="4768462"/>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2</a:t>
            </a:fld>
            <a:endParaRPr/>
          </a:p>
        </p:txBody>
      </p:sp>
      <p:sp>
        <p:nvSpPr>
          <p:cNvPr id="121" name="Title 5"/>
          <p:cNvSpPr txBox="1">
            <a:spLocks noGrp="1"/>
          </p:cNvSpPr>
          <p:nvPr>
            <p:ph type="title"/>
          </p:nvPr>
        </p:nvSpPr>
        <p:spPr>
          <a:xfrm>
            <a:off x="262466" y="778932"/>
            <a:ext cx="12123498" cy="1130301"/>
          </a:xfrm>
          <a:prstGeom prst="rect">
            <a:avLst/>
          </a:prstGeom>
        </p:spPr>
        <p:txBody>
          <a:bodyPr/>
          <a:lstStyle>
            <a:lvl1pPr>
              <a:defRPr sz="4400"/>
            </a:lvl1pPr>
          </a:lstStyle>
          <a:p>
            <a:r>
              <a:rPr lang="fr-CA">
                <a:solidFill>
                  <a:srgbClr val="023367"/>
                </a:solidFill>
              </a:rPr>
              <a:t>Ordre du jour </a:t>
            </a:r>
            <a:r>
              <a:rPr lang="fr-CA"/>
              <a:t> </a:t>
            </a:r>
          </a:p>
        </p:txBody>
      </p:sp>
      <p:sp>
        <p:nvSpPr>
          <p:cNvPr id="122" name="Text Placeholder 6"/>
          <p:cNvSpPr txBox="1">
            <a:spLocks noGrp="1"/>
          </p:cNvSpPr>
          <p:nvPr>
            <p:ph type="body" idx="1"/>
          </p:nvPr>
        </p:nvSpPr>
        <p:spPr>
          <a:xfrm>
            <a:off x="402164" y="2082798"/>
            <a:ext cx="11866035" cy="6134103"/>
          </a:xfrm>
          <a:prstGeom prst="rect">
            <a:avLst/>
          </a:prstGeom>
        </p:spPr>
        <p:txBody>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Qu’entend-on par diversité, équité et inclusion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Pourquoi est-ce important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Comment en faire la promotion au travail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Conclusion </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3</a:t>
            </a:fld>
            <a:endParaRPr/>
          </a:p>
        </p:txBody>
      </p:sp>
      <p:sp>
        <p:nvSpPr>
          <p:cNvPr id="125" name="Title 5"/>
          <p:cNvSpPr txBox="1">
            <a:spLocks noGrp="1"/>
          </p:cNvSpPr>
          <p:nvPr>
            <p:ph type="title"/>
          </p:nvPr>
        </p:nvSpPr>
        <p:spPr>
          <a:xfrm>
            <a:off x="283747" y="408490"/>
            <a:ext cx="12123498" cy="1130301"/>
          </a:xfrm>
          <a:prstGeom prst="rect">
            <a:avLst/>
          </a:prstGeom>
        </p:spPr>
        <p:txBody>
          <a:bodyPr>
            <a:normAutofit fontScale="90000"/>
          </a:bodyPr>
          <a:lstStyle/>
          <a:p>
            <a:pPr>
              <a:defRPr sz="4400"/>
            </a:pPr>
            <a:r>
              <a:rPr lang="fr-CA">
                <a:solidFill>
                  <a:srgbClr val="023367"/>
                </a:solidFill>
              </a:rPr>
              <a:t>Qu’entend-on par diversité, équité et inclusion ?</a:t>
            </a:r>
          </a:p>
        </p:txBody>
      </p:sp>
      <p:sp>
        <p:nvSpPr>
          <p:cNvPr id="126" name="Text Placeholder 6"/>
          <p:cNvSpPr txBox="1">
            <a:spLocks noGrp="1"/>
          </p:cNvSpPr>
          <p:nvPr>
            <p:ph type="body" idx="1"/>
          </p:nvPr>
        </p:nvSpPr>
        <p:spPr>
          <a:xfrm>
            <a:off x="659218" y="1674282"/>
            <a:ext cx="11606417" cy="6470258"/>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b="1">
                <a:solidFill>
                  <a:schemeClr val="tx1"/>
                </a:solidFill>
              </a:rPr>
              <a:t>Diversité : </a:t>
            </a:r>
            <a:r>
              <a:rPr lang="fr-CA" sz="2400">
                <a:solidFill>
                  <a:schemeClr val="tx1"/>
                </a:solidFill>
              </a:rPr>
              <a:t>Tout ce qui fait qu’une personne diffère d’une autre.</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b="1">
                <a:solidFill>
                  <a:schemeClr val="tx1"/>
                </a:solidFill>
              </a:rPr>
              <a:t>Équité</a:t>
            </a:r>
            <a:r>
              <a:rPr lang="fr-CA" sz="2400">
                <a:solidFill>
                  <a:schemeClr val="tx1"/>
                </a:solidFill>
              </a:rPr>
              <a:t> : Traitement équitable et respectueux qui se traduit par des résultats équitables.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b="1">
                <a:solidFill>
                  <a:schemeClr val="tx1"/>
                </a:solidFill>
              </a:rPr>
              <a:t>Inclusion</a:t>
            </a:r>
            <a:r>
              <a:rPr lang="fr-CA" sz="2400">
                <a:solidFill>
                  <a:schemeClr val="tx1"/>
                </a:solidFill>
              </a:rPr>
              <a:t> : Création d’un milieu de travail accueillant où tous sont respectés et acceptés tels qu’ils sont.</a:t>
            </a:r>
            <a:r>
              <a:rPr lang="fr-CA" sz="3200">
                <a:solidFill>
                  <a:schemeClr val="tx1"/>
                </a:solidFill>
              </a:rPr>
              <a:t> </a:t>
            </a:r>
          </a:p>
          <a:p>
            <a:pPr marL="819150" indent="0" algn="just">
              <a:lnSpc>
                <a:spcPct val="120000"/>
              </a:lnSpc>
              <a:buNone/>
              <a:tabLst>
                <a:tab pos="685800" algn="l"/>
              </a:tabLst>
              <a:defRPr sz="2000">
                <a:solidFill>
                  <a:srgbClr val="808080"/>
                </a:solidFill>
                <a:latin typeface="Century Gothic"/>
                <a:ea typeface="Century Gothic"/>
                <a:cs typeface="Century Gothic"/>
                <a:sym typeface="Century Gothic"/>
              </a:defRPr>
            </a:pPr>
            <a:endParaRPr lang="en-US" sz="5600" i="1" dirty="0">
              <a:solidFill>
                <a:schemeClr val="tx1"/>
              </a:solidFill>
            </a:endParaRPr>
          </a:p>
          <a:p>
            <a:pPr marL="819150" indent="0" algn="just">
              <a:lnSpc>
                <a:spcPct val="120000"/>
              </a:lnSpc>
              <a:buNone/>
              <a:tabLst>
                <a:tab pos="685800" algn="l"/>
              </a:tabLst>
              <a:defRPr sz="2000">
                <a:solidFill>
                  <a:srgbClr val="808080"/>
                </a:solidFill>
                <a:latin typeface="Century Gothic"/>
                <a:ea typeface="Century Gothic"/>
                <a:cs typeface="Century Gothic"/>
                <a:sym typeface="Century Gothic"/>
              </a:defRPr>
            </a:pPr>
            <a:endParaRPr lang="en-US" sz="5600" i="1" dirty="0">
              <a:solidFill>
                <a:schemeClr val="tx1"/>
              </a:solidFill>
            </a:endParaRPr>
          </a:p>
          <a:p>
            <a:pPr marL="1258888" indent="0" algn="just">
              <a:buNone/>
              <a:tabLst>
                <a:tab pos="685800" algn="l"/>
              </a:tabLst>
              <a:defRPr sz="1600">
                <a:solidFill>
                  <a:srgbClr val="808080"/>
                </a:solidFill>
                <a:latin typeface="Century Gothic"/>
                <a:ea typeface="Century Gothic"/>
                <a:cs typeface="Century Gothic"/>
                <a:sym typeface="Century Gothic"/>
              </a:defRPr>
            </a:pPr>
            <a:endParaRPr lang="en-US" dirty="0"/>
          </a:p>
          <a:p>
            <a:pPr marL="1603375" indent="-344487" algn="just">
              <a:buFont typeface="Courier New"/>
              <a:buChar char="o"/>
              <a:tabLst>
                <a:tab pos="685800" algn="l"/>
              </a:tabLst>
              <a:defRPr sz="1600">
                <a:solidFill>
                  <a:srgbClr val="808080"/>
                </a:solidFill>
                <a:latin typeface="Century Gothic"/>
                <a:ea typeface="Century Gothic"/>
                <a:cs typeface="Century Gothic"/>
                <a:sym typeface="Century Gothic"/>
              </a:defRPr>
            </a:pPr>
            <a:endParaRPr lang="en-US" dirty="0"/>
          </a:p>
          <a:p>
            <a:pPr marL="1603375" indent="-344487" algn="just">
              <a:buFont typeface="Courier New"/>
              <a:buChar char="o"/>
              <a:tabLst>
                <a:tab pos="685800" algn="l"/>
              </a:tabLst>
              <a:defRPr sz="1600">
                <a:solidFill>
                  <a:srgbClr val="808080"/>
                </a:solidFill>
                <a:latin typeface="Century Gothic"/>
                <a:ea typeface="Century Gothic"/>
                <a:cs typeface="Century Gothic"/>
                <a:sym typeface="Century Gothic"/>
              </a:defRPr>
            </a:pPr>
            <a:endParaRPr lang="en-US" dirty="0"/>
          </a:p>
        </p:txBody>
      </p:sp>
      <p:pic>
        <p:nvPicPr>
          <p:cNvPr id="6" name="Picture 5">
            <a:extLst>
              <a:ext uri="{FF2B5EF4-FFF2-40B4-BE49-F238E27FC236}">
                <a16:creationId xmlns:a16="http://schemas.microsoft.com/office/drawing/2014/main" id="{D70D80FC-FC22-4820-B46C-04609C642A69}"/>
              </a:ext>
            </a:extLst>
          </p:cNvPr>
          <p:cNvPicPr>
            <a:picLocks noChangeAspect="1"/>
          </p:cNvPicPr>
          <p:nvPr/>
        </p:nvPicPr>
        <p:blipFill>
          <a:blip r:embed="rId3"/>
          <a:stretch>
            <a:fillRect/>
          </a:stretch>
        </p:blipFill>
        <p:spPr>
          <a:xfrm>
            <a:off x="2438015" y="3981450"/>
            <a:ext cx="7525617" cy="4763375"/>
          </a:xfrm>
          <a:prstGeom prst="rect">
            <a:avLst/>
          </a:prstGeom>
        </p:spPr>
      </p:pic>
      <p:pic>
        <p:nvPicPr>
          <p:cNvPr id="3" name="Picture 2">
            <a:extLst>
              <a:ext uri="{FF2B5EF4-FFF2-40B4-BE49-F238E27FC236}">
                <a16:creationId xmlns:a16="http://schemas.microsoft.com/office/drawing/2014/main" id="{2411E85E-8A32-4CBE-834A-D67A79C95E32}"/>
              </a:ext>
            </a:extLst>
          </p:cNvPr>
          <p:cNvPicPr>
            <a:picLocks noChangeAspect="1"/>
          </p:cNvPicPr>
          <p:nvPr/>
        </p:nvPicPr>
        <p:blipFill>
          <a:blip r:embed="rId4"/>
          <a:stretch>
            <a:fillRect/>
          </a:stretch>
        </p:blipFill>
        <p:spPr>
          <a:xfrm>
            <a:off x="2301892" y="8808390"/>
            <a:ext cx="8401016" cy="377985"/>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4</a:t>
            </a:fld>
            <a:endParaRPr/>
          </a:p>
        </p:txBody>
      </p:sp>
      <p:sp>
        <p:nvSpPr>
          <p:cNvPr id="125" name="Title 5"/>
          <p:cNvSpPr txBox="1">
            <a:spLocks noGrp="1"/>
          </p:cNvSpPr>
          <p:nvPr>
            <p:ph type="title"/>
          </p:nvPr>
        </p:nvSpPr>
        <p:spPr>
          <a:xfrm>
            <a:off x="440651" y="737165"/>
            <a:ext cx="12123498" cy="1130301"/>
          </a:xfrm>
          <a:prstGeom prst="rect">
            <a:avLst/>
          </a:prstGeom>
        </p:spPr>
        <p:txBody>
          <a:bodyPr/>
          <a:lstStyle/>
          <a:p>
            <a:pPr>
              <a:defRPr sz="4400"/>
            </a:pPr>
            <a:r>
              <a:rPr lang="fr-CA">
                <a:solidFill>
                  <a:srgbClr val="023367"/>
                </a:solidFill>
              </a:rPr>
              <a:t>Pourquoi est-ce important ? </a:t>
            </a:r>
          </a:p>
        </p:txBody>
      </p:sp>
      <p:sp>
        <p:nvSpPr>
          <p:cNvPr id="126" name="Text Placeholder 6"/>
          <p:cNvSpPr txBox="1">
            <a:spLocks noGrp="1"/>
          </p:cNvSpPr>
          <p:nvPr>
            <p:ph type="body" idx="1"/>
          </p:nvPr>
        </p:nvSpPr>
        <p:spPr>
          <a:xfrm>
            <a:off x="402164" y="2082798"/>
            <a:ext cx="11866035" cy="6134103"/>
          </a:xfrm>
          <a:prstGeom prst="rect">
            <a:avLst/>
          </a:prstGeom>
        </p:spPr>
        <p:txBody>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rPr>
              <a:t>Lois</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Code des droits de la personne </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Loi sur l’équité en matière d’emploi</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Loi sur l’accessibilité pour les personnes handicapées de l’Ontario</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sz="2400">
                <a:solidFill>
                  <a:schemeClr val="tx1"/>
                </a:solidFill>
              </a:rPr>
              <a:t>Loi sur la santé et la sécurité au travail</a:t>
            </a:r>
          </a:p>
          <a:p>
            <a:pPr marL="819150" indent="0" algn="just">
              <a:buNone/>
              <a:tabLst>
                <a:tab pos="685800" algn="l"/>
              </a:tabLst>
              <a:defRPr sz="2000">
                <a:solidFill>
                  <a:srgbClr val="808080"/>
                </a:solidFill>
                <a:latin typeface="Century Gothic"/>
                <a:ea typeface="Century Gothic"/>
                <a:cs typeface="Century Gothic"/>
                <a:sym typeface="Century Gothic"/>
              </a:defRPr>
            </a:pPr>
            <a:endParaRPr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5</a:t>
            </a:fld>
            <a:endParaRPr/>
          </a:p>
        </p:txBody>
      </p:sp>
      <p:sp>
        <p:nvSpPr>
          <p:cNvPr id="125" name="Title 5"/>
          <p:cNvSpPr txBox="1">
            <a:spLocks noGrp="1"/>
          </p:cNvSpPr>
          <p:nvPr>
            <p:ph type="title"/>
          </p:nvPr>
        </p:nvSpPr>
        <p:spPr>
          <a:xfrm>
            <a:off x="262466" y="778932"/>
            <a:ext cx="12123498" cy="1130301"/>
          </a:xfrm>
          <a:prstGeom prst="rect">
            <a:avLst/>
          </a:prstGeom>
        </p:spPr>
        <p:txBody>
          <a:bodyPr/>
          <a:lstStyle/>
          <a:p>
            <a:pPr>
              <a:defRPr sz="4400"/>
            </a:pPr>
            <a:r>
              <a:rPr lang="fr-CA">
                <a:solidFill>
                  <a:srgbClr val="023367"/>
                </a:solidFill>
              </a:rPr>
              <a:t>Code des droits de la personne </a:t>
            </a:r>
          </a:p>
        </p:txBody>
      </p:sp>
      <p:sp>
        <p:nvSpPr>
          <p:cNvPr id="126" name="Text Placeholder 6"/>
          <p:cNvSpPr txBox="1">
            <a:spLocks noGrp="1"/>
          </p:cNvSpPr>
          <p:nvPr>
            <p:ph type="body" idx="1"/>
          </p:nvPr>
        </p:nvSpPr>
        <p:spPr>
          <a:xfrm>
            <a:off x="402164" y="2082798"/>
            <a:ext cx="11866035" cy="6134103"/>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La loi canadienne sur les droits de la personne interdit toute discrimination fondée sur un motif protégé dans une zone sociale protégée, y compris en matière d’emploi.</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Conformément au Code, l’employeur doit veiller à ce que l’environnement de travail soit exempt de toute forme de harcèlement et de discrimination. </a:t>
            </a:r>
          </a:p>
          <a:p>
            <a:pPr marL="536575" indent="-344488" algn="just">
              <a:tabLst>
                <a:tab pos="685800" algn="l"/>
              </a:tabLst>
              <a:defRPr sz="2400">
                <a:solidFill>
                  <a:srgbClr val="808080"/>
                </a:solidFill>
                <a:latin typeface="Century Gothic"/>
                <a:ea typeface="Century Gothic"/>
                <a:cs typeface="Century Gothic"/>
                <a:sym typeface="Century Gothic"/>
              </a:defRPr>
            </a:pPr>
            <a:endParaRPr sz="2400" dirty="0">
              <a:solidFill>
                <a:schemeClr val="tx1"/>
              </a:solidFill>
            </a:endParaRPr>
          </a:p>
        </p:txBody>
      </p:sp>
    </p:spTree>
    <p:extLst>
      <p:ext uri="{BB962C8B-B14F-4D97-AF65-F5344CB8AC3E}">
        <p14:creationId xmlns:p14="http://schemas.microsoft.com/office/powerpoint/2010/main" val="138340894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t>6</a:t>
            </a:fld>
            <a:endParaRPr/>
          </a:p>
        </p:txBody>
      </p:sp>
      <p:sp>
        <p:nvSpPr>
          <p:cNvPr id="125" name="Title 5"/>
          <p:cNvSpPr txBox="1">
            <a:spLocks noGrp="1"/>
          </p:cNvSpPr>
          <p:nvPr>
            <p:ph type="title"/>
          </p:nvPr>
        </p:nvSpPr>
        <p:spPr>
          <a:xfrm>
            <a:off x="262466" y="778932"/>
            <a:ext cx="12123498" cy="1130301"/>
          </a:xfrm>
          <a:prstGeom prst="rect">
            <a:avLst/>
          </a:prstGeom>
        </p:spPr>
        <p:txBody>
          <a:bodyPr/>
          <a:lstStyle/>
          <a:p>
            <a:pPr>
              <a:defRPr sz="4400"/>
            </a:pPr>
            <a:r>
              <a:rPr lang="fr-CA">
                <a:solidFill>
                  <a:srgbClr val="023367"/>
                </a:solidFill>
              </a:rPr>
              <a:t>Loi sur l’équité en matière d’emploi </a:t>
            </a:r>
            <a:r>
              <a:rPr lang="fr-CA">
                <a:solidFill>
                  <a:srgbClr val="8ECBEF"/>
                </a:solidFill>
              </a:rPr>
              <a:t> </a:t>
            </a:r>
          </a:p>
        </p:txBody>
      </p:sp>
      <p:sp>
        <p:nvSpPr>
          <p:cNvPr id="126" name="Text Placeholder 6"/>
          <p:cNvSpPr txBox="1">
            <a:spLocks noGrp="1"/>
          </p:cNvSpPr>
          <p:nvPr>
            <p:ph type="body" idx="1"/>
          </p:nvPr>
        </p:nvSpPr>
        <p:spPr>
          <a:xfrm>
            <a:off x="402164" y="2082798"/>
            <a:ext cx="11866035" cy="6134103"/>
          </a:xfrm>
          <a:prstGeom prst="rect">
            <a:avLst/>
          </a:prstGeom>
        </p:spPr>
        <p:txBody>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Conçue pour éliminer la discrimination et accroître l’embauche au sein de quatre groupes : </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a:solidFill>
                  <a:schemeClr val="tx1"/>
                </a:solidFill>
              </a:rPr>
              <a:t>Femmes</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a:solidFill>
                  <a:schemeClr val="tx1"/>
                </a:solidFill>
              </a:rPr>
              <a:t>Peuples autochtones</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a:solidFill>
                  <a:schemeClr val="tx1"/>
                </a:solidFill>
              </a:rPr>
              <a:t>Personnes handicapées</a:t>
            </a:r>
          </a:p>
          <a:p>
            <a:pPr marL="1163637" indent="-344487" algn="just">
              <a:buFont typeface="Arial"/>
              <a:buChar char="•"/>
              <a:tabLst>
                <a:tab pos="685800" algn="l"/>
              </a:tabLst>
              <a:defRPr sz="2000">
                <a:solidFill>
                  <a:srgbClr val="808080"/>
                </a:solidFill>
                <a:latin typeface="Century Gothic"/>
                <a:ea typeface="Century Gothic"/>
                <a:cs typeface="Century Gothic"/>
                <a:sym typeface="Century Gothic"/>
              </a:defRPr>
            </a:pPr>
            <a:r>
              <a:rPr lang="fr-CA">
                <a:solidFill>
                  <a:schemeClr val="tx1"/>
                </a:solidFill>
              </a:rPr>
              <a:t>Membres de minorités visibles</a:t>
            </a:r>
          </a:p>
          <a:p>
            <a:pPr marL="819150" indent="0" algn="just">
              <a:buNone/>
              <a:tabLst>
                <a:tab pos="685800" algn="l"/>
              </a:tabLst>
              <a:defRPr sz="2000">
                <a:solidFill>
                  <a:srgbClr val="808080"/>
                </a:solidFill>
                <a:latin typeface="Century Gothic"/>
                <a:ea typeface="Century Gothic"/>
                <a:cs typeface="Century Gothic"/>
                <a:sym typeface="Century Gothic"/>
              </a:defRPr>
            </a:pPr>
            <a:endParaRPr lang="en-CA" dirty="0">
              <a:solidFill>
                <a:schemeClr val="tx1"/>
              </a:solidFill>
            </a:endParaRPr>
          </a:p>
          <a:p>
            <a:pPr marL="536575" lvl="0"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latin typeface="Century Gothic"/>
                <a:sym typeface="Century Gothic"/>
              </a:rPr>
              <a:t>Tous les employeurs sous réglementation fédérale comptant au moins 100 employés sont assujettis à la Loi sur l’équité en matière d’emploi.</a:t>
            </a:r>
          </a:p>
          <a:p>
            <a:pPr marL="819150" indent="0" algn="just">
              <a:buNone/>
              <a:tabLst>
                <a:tab pos="685800" algn="l"/>
              </a:tabLst>
              <a:defRPr sz="2000">
                <a:solidFill>
                  <a:srgbClr val="808080"/>
                </a:solidFill>
                <a:latin typeface="Century Gothic"/>
                <a:ea typeface="Century Gothic"/>
                <a:cs typeface="Century Gothic"/>
                <a:sym typeface="Century Gothic"/>
              </a:defRPr>
            </a:pPr>
            <a:endParaRPr lang="en-CA" dirty="0"/>
          </a:p>
        </p:txBody>
      </p:sp>
    </p:spTree>
    <p:extLst>
      <p:ext uri="{BB962C8B-B14F-4D97-AF65-F5344CB8AC3E}">
        <p14:creationId xmlns:p14="http://schemas.microsoft.com/office/powerpoint/2010/main" val="13926972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7</a:t>
            </a:fld>
            <a:endParaRPr/>
          </a:p>
        </p:txBody>
      </p:sp>
      <p:sp>
        <p:nvSpPr>
          <p:cNvPr id="125" name="Title 5"/>
          <p:cNvSpPr txBox="1">
            <a:spLocks noGrp="1"/>
          </p:cNvSpPr>
          <p:nvPr>
            <p:ph type="title"/>
          </p:nvPr>
        </p:nvSpPr>
        <p:spPr>
          <a:xfrm>
            <a:off x="262466" y="778932"/>
            <a:ext cx="12123498" cy="1130301"/>
          </a:xfrm>
          <a:prstGeom prst="rect">
            <a:avLst/>
          </a:prstGeom>
        </p:spPr>
        <p:txBody>
          <a:bodyPr>
            <a:normAutofit fontScale="90000"/>
          </a:bodyPr>
          <a:lstStyle/>
          <a:p>
            <a:pPr>
              <a:defRPr sz="4400"/>
            </a:pPr>
            <a:r>
              <a:rPr lang="fr-CA">
                <a:solidFill>
                  <a:srgbClr val="023367"/>
                </a:solidFill>
              </a:rPr>
              <a:t>Loi sur l’accessibilité pour les personnes handicapées de l’Ontario </a:t>
            </a:r>
          </a:p>
        </p:txBody>
      </p:sp>
      <p:sp>
        <p:nvSpPr>
          <p:cNvPr id="126" name="Text Placeholder 6"/>
          <p:cNvSpPr txBox="1">
            <a:spLocks noGrp="1"/>
          </p:cNvSpPr>
          <p:nvPr>
            <p:ph type="body" idx="1"/>
          </p:nvPr>
        </p:nvSpPr>
        <p:spPr>
          <a:xfrm>
            <a:off x="484095" y="2178424"/>
            <a:ext cx="11901870" cy="6341936"/>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rPr>
              <a:t>Les organisations doivent respecter les normes d’accessibilité pour les personnes handicapées.</a:t>
            </a:r>
          </a:p>
          <a:p>
            <a:pPr marL="192087" indent="0" algn="just">
              <a:buNone/>
              <a:tabLst>
                <a:tab pos="685800" algn="l"/>
              </a:tabLst>
              <a:defRPr sz="2400">
                <a:solidFill>
                  <a:srgbClr val="808080"/>
                </a:solidFill>
                <a:latin typeface="Century Gothic"/>
                <a:ea typeface="Century Gothic"/>
                <a:cs typeface="Century Gothic"/>
                <a:sym typeface="Century Gothic"/>
              </a:defRPr>
            </a:pPr>
            <a:endParaRPr lang="en-US" sz="2400" dirty="0">
              <a:solidFill>
                <a:schemeClr val="tx1"/>
              </a:solidFill>
            </a:endParaRP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rPr>
              <a:t>Le terme « handicap » couvre toute une gamme de conditions, visibles ou non, qui existaient à la naissance, découlent d’un accident ou se sont développées au fil du temps.</a:t>
            </a:r>
          </a:p>
          <a:p>
            <a:pPr marL="192087" indent="0" algn="just">
              <a:buNone/>
              <a:tabLst>
                <a:tab pos="685800" algn="l"/>
              </a:tabLst>
              <a:defRPr sz="2400">
                <a:solidFill>
                  <a:srgbClr val="808080"/>
                </a:solidFill>
                <a:latin typeface="Century Gothic"/>
                <a:ea typeface="Century Gothic"/>
                <a:cs typeface="Century Gothic"/>
                <a:sym typeface="Century Gothic"/>
              </a:defRPr>
            </a:pPr>
            <a:endParaRPr lang="en-US" sz="2400" dirty="0">
              <a:solidFill>
                <a:schemeClr val="tx1"/>
              </a:solidFill>
            </a:endParaRP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Les employeurs sont tenus de prendre toutes les précautions raisonnables pour assurer la sécurité de leurs employés.</a:t>
            </a:r>
          </a:p>
          <a:p>
            <a:pPr marL="192087" indent="0" algn="just">
              <a:buNone/>
              <a:tabLst>
                <a:tab pos="685800" algn="l"/>
              </a:tabLst>
              <a:defRPr sz="2400">
                <a:solidFill>
                  <a:srgbClr val="808080"/>
                </a:solidFill>
                <a:latin typeface="Century Gothic"/>
                <a:ea typeface="Century Gothic"/>
                <a:cs typeface="Century Gothic"/>
                <a:sym typeface="Century Gothic"/>
              </a:defRPr>
            </a:pPr>
            <a:endParaRPr lang="en-US" dirty="0">
              <a:solidFill>
                <a:schemeClr val="tx1"/>
              </a:solidFill>
            </a:endParaRP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Cela comprend la protection contre la violence et le harcèlement au travail. </a:t>
            </a:r>
          </a:p>
          <a:p>
            <a:pPr marL="192087" indent="0" algn="just">
              <a:buNone/>
              <a:tabLst>
                <a:tab pos="685800" algn="l"/>
              </a:tabLst>
              <a:defRPr sz="2400">
                <a:solidFill>
                  <a:srgbClr val="808080"/>
                </a:solidFill>
                <a:latin typeface="Century Gothic"/>
                <a:ea typeface="Century Gothic"/>
                <a:cs typeface="Century Gothic"/>
                <a:sym typeface="Century Gothic"/>
              </a:defRPr>
            </a:pPr>
            <a:endParaRPr lang="en-US" sz="2400" dirty="0">
              <a:solidFill>
                <a:schemeClr val="tx1"/>
              </a:solidFill>
            </a:endParaRPr>
          </a:p>
        </p:txBody>
      </p:sp>
    </p:spTree>
    <p:extLst>
      <p:ext uri="{BB962C8B-B14F-4D97-AF65-F5344CB8AC3E}">
        <p14:creationId xmlns:p14="http://schemas.microsoft.com/office/powerpoint/2010/main" val="401007451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8</a:t>
            </a:fld>
            <a:endParaRPr/>
          </a:p>
        </p:txBody>
      </p:sp>
      <p:sp>
        <p:nvSpPr>
          <p:cNvPr id="125" name="Title 5"/>
          <p:cNvSpPr txBox="1">
            <a:spLocks noGrp="1"/>
          </p:cNvSpPr>
          <p:nvPr>
            <p:ph type="title"/>
          </p:nvPr>
        </p:nvSpPr>
        <p:spPr>
          <a:xfrm>
            <a:off x="262466" y="778932"/>
            <a:ext cx="12123498" cy="1130301"/>
          </a:xfrm>
          <a:prstGeom prst="rect">
            <a:avLst/>
          </a:prstGeom>
        </p:spPr>
        <p:txBody>
          <a:bodyPr>
            <a:normAutofit fontScale="90000"/>
          </a:bodyPr>
          <a:lstStyle/>
          <a:p>
            <a:pPr>
              <a:defRPr sz="4400"/>
            </a:pPr>
            <a:r>
              <a:rPr lang="fr-CA">
                <a:solidFill>
                  <a:srgbClr val="023367"/>
                </a:solidFill>
              </a:rPr>
              <a:t>Avantages de la diversité, de l’équité et de l’inclusion</a:t>
            </a:r>
          </a:p>
        </p:txBody>
      </p:sp>
      <p:sp>
        <p:nvSpPr>
          <p:cNvPr id="126" name="Text Placeholder 6"/>
          <p:cNvSpPr txBox="1">
            <a:spLocks noGrp="1"/>
          </p:cNvSpPr>
          <p:nvPr>
            <p:ph type="body" idx="1"/>
          </p:nvPr>
        </p:nvSpPr>
        <p:spPr>
          <a:xfrm>
            <a:off x="402164" y="2082798"/>
            <a:ext cx="11866035" cy="6134103"/>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Permet d’attirer et de conserver des talents diversifiés.</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Rehausse la mobilisation, la productivité et l’innovation.</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Renforce la culture interne et la marque externe.</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latin typeface="Century Gothic"/>
                <a:sym typeface="Century Gothic"/>
              </a:rPr>
              <a:t>Favorise la croissance des affaires.</a:t>
            </a:r>
          </a:p>
          <a:p>
            <a:pPr marL="192087" indent="0" algn="just">
              <a:buNone/>
              <a:tabLst>
                <a:tab pos="685800" algn="l"/>
              </a:tabLst>
              <a:defRPr sz="2400">
                <a:solidFill>
                  <a:srgbClr val="808080"/>
                </a:solidFill>
                <a:latin typeface="Century Gothic"/>
                <a:ea typeface="Century Gothic"/>
                <a:cs typeface="Century Gothic"/>
                <a:sym typeface="Century Gothic"/>
              </a:defRPr>
            </a:pPr>
            <a:endParaRPr lang="fr-FR" b="1" dirty="0">
              <a:solidFill>
                <a:schemeClr val="tx1"/>
              </a:solidFill>
            </a:endParaRPr>
          </a:p>
        </p:txBody>
      </p:sp>
    </p:spTree>
    <p:extLst>
      <p:ext uri="{BB962C8B-B14F-4D97-AF65-F5344CB8AC3E}">
        <p14:creationId xmlns:p14="http://schemas.microsoft.com/office/powerpoint/2010/main" val="336243206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9</a:t>
            </a:fld>
            <a:endParaRPr/>
          </a:p>
        </p:txBody>
      </p:sp>
      <p:sp>
        <p:nvSpPr>
          <p:cNvPr id="125" name="Title 5"/>
          <p:cNvSpPr txBox="1">
            <a:spLocks noGrp="1"/>
          </p:cNvSpPr>
          <p:nvPr>
            <p:ph type="title"/>
          </p:nvPr>
        </p:nvSpPr>
        <p:spPr>
          <a:xfrm>
            <a:off x="262466" y="778932"/>
            <a:ext cx="12123498" cy="1130301"/>
          </a:xfrm>
          <a:prstGeom prst="rect">
            <a:avLst/>
          </a:prstGeom>
        </p:spPr>
        <p:txBody>
          <a:bodyPr/>
          <a:lstStyle/>
          <a:p>
            <a:pPr>
              <a:defRPr sz="4400"/>
            </a:pPr>
            <a:r>
              <a:rPr lang="fr-CA">
                <a:solidFill>
                  <a:srgbClr val="023367"/>
                </a:solidFill>
              </a:rPr>
              <a:t>N’oubliez pas :</a:t>
            </a:r>
          </a:p>
        </p:txBody>
      </p:sp>
      <p:sp>
        <p:nvSpPr>
          <p:cNvPr id="126" name="Text Placeholder 6"/>
          <p:cNvSpPr txBox="1">
            <a:spLocks noGrp="1"/>
          </p:cNvSpPr>
          <p:nvPr>
            <p:ph type="body" idx="1"/>
          </p:nvPr>
        </p:nvSpPr>
        <p:spPr>
          <a:xfrm>
            <a:off x="402164" y="2082798"/>
            <a:ext cx="11866035" cy="6134103"/>
          </a:xfrm>
          <a:prstGeom prst="rect">
            <a:avLst/>
          </a:prstGeom>
        </p:spPr>
        <p:txBody>
          <a:bodyPr>
            <a:normAutofit/>
          </a:bodyPr>
          <a:lstStyle/>
          <a:p>
            <a:pPr marL="534987" indent="-342900"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Intersectionnalité</a:t>
            </a:r>
          </a:p>
          <a:p>
            <a:pPr marL="534987" indent="-342900"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Préjugés implicites </a:t>
            </a:r>
          </a:p>
          <a:p>
            <a:pPr marL="534987" indent="-342900"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Microagressions</a:t>
            </a:r>
          </a:p>
          <a:p>
            <a:pPr marL="819150" indent="0" algn="just">
              <a:buNone/>
              <a:tabLst>
                <a:tab pos="685800" algn="l"/>
              </a:tabLst>
              <a:defRPr sz="2000">
                <a:solidFill>
                  <a:srgbClr val="808080"/>
                </a:solidFill>
                <a:latin typeface="Century Gothic"/>
                <a:ea typeface="Century Gothic"/>
                <a:cs typeface="Century Gothic"/>
                <a:sym typeface="Century Gothic"/>
              </a:defRPr>
            </a:pPr>
            <a:endParaRPr lang="en-US" sz="1400" i="1" dirty="0">
              <a:solidFill>
                <a:schemeClr val="tx1"/>
              </a:solidFill>
            </a:endParaRPr>
          </a:p>
        </p:txBody>
      </p:sp>
      <p:pic>
        <p:nvPicPr>
          <p:cNvPr id="7" name="Picture 6">
            <a:extLst>
              <a:ext uri="{FF2B5EF4-FFF2-40B4-BE49-F238E27FC236}">
                <a16:creationId xmlns:a16="http://schemas.microsoft.com/office/drawing/2014/main" id="{4BEE96C0-2C03-4F02-85A6-DA2757AD9C55}"/>
              </a:ext>
            </a:extLst>
          </p:cNvPr>
          <p:cNvPicPr>
            <a:picLocks noChangeAspect="1"/>
          </p:cNvPicPr>
          <p:nvPr/>
        </p:nvPicPr>
        <p:blipFill>
          <a:blip r:embed="rId3"/>
          <a:stretch>
            <a:fillRect/>
          </a:stretch>
        </p:blipFill>
        <p:spPr>
          <a:xfrm>
            <a:off x="6502399" y="2082798"/>
            <a:ext cx="5201783" cy="4565652"/>
          </a:xfrm>
          <a:prstGeom prst="rect">
            <a:avLst/>
          </a:prstGeom>
        </p:spPr>
      </p:pic>
    </p:spTree>
    <p:extLst>
      <p:ext uri="{BB962C8B-B14F-4D97-AF65-F5344CB8AC3E}">
        <p14:creationId xmlns:p14="http://schemas.microsoft.com/office/powerpoint/2010/main" val="84897255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10</a:t>
            </a:fld>
            <a:endParaRPr/>
          </a:p>
        </p:txBody>
      </p:sp>
      <p:sp>
        <p:nvSpPr>
          <p:cNvPr id="125" name="Title 5"/>
          <p:cNvSpPr txBox="1">
            <a:spLocks noGrp="1"/>
          </p:cNvSpPr>
          <p:nvPr>
            <p:ph type="title"/>
          </p:nvPr>
        </p:nvSpPr>
        <p:spPr>
          <a:xfrm>
            <a:off x="262466" y="778932"/>
            <a:ext cx="12123498" cy="1130301"/>
          </a:xfrm>
          <a:prstGeom prst="rect">
            <a:avLst/>
          </a:prstGeom>
        </p:spPr>
        <p:txBody>
          <a:bodyPr>
            <a:normAutofit fontScale="90000"/>
          </a:bodyPr>
          <a:lstStyle/>
          <a:p>
            <a:pPr>
              <a:defRPr sz="4400"/>
            </a:pPr>
            <a:r>
              <a:rPr lang="fr-CA">
                <a:solidFill>
                  <a:srgbClr val="023367"/>
                </a:solidFill>
              </a:rPr>
              <a:t>Comment faire la promotion de la diversité, de l’équité et de l’inclusion au travail ?</a:t>
            </a:r>
            <a:r>
              <a:rPr lang="fr-CA">
                <a:solidFill>
                  <a:srgbClr val="8ECBEF"/>
                </a:solidFill>
              </a:rPr>
              <a:t> </a:t>
            </a:r>
          </a:p>
        </p:txBody>
      </p:sp>
      <p:sp>
        <p:nvSpPr>
          <p:cNvPr id="126" name="Text Placeholder 6"/>
          <p:cNvSpPr txBox="1">
            <a:spLocks noGrp="1"/>
          </p:cNvSpPr>
          <p:nvPr>
            <p:ph type="body" idx="1"/>
          </p:nvPr>
        </p:nvSpPr>
        <p:spPr>
          <a:xfrm>
            <a:off x="399600" y="2082798"/>
            <a:ext cx="11866035" cy="6134103"/>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Développez une stratégie adaptée à votre vision, à votre mission et à vos valeurs.</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Demandez des renseignements, de la rétroaction et des conseils à l’interne et à l’externe.</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Encouragez les Groupes-ressources d’employés (GRE).</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Évaluez continuellement votre programme de diversité, d’équité et d’inclusion.</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rPr>
              <a:t>Leadership inclusif.</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rPr>
              <a:t>Politiques.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rPr>
              <a:t>Formation continue.</a:t>
            </a:r>
          </a:p>
          <a:p>
            <a:pPr marL="819150" indent="0" algn="just">
              <a:buNone/>
              <a:tabLst>
                <a:tab pos="685800" algn="l"/>
              </a:tabLst>
              <a:defRPr sz="2000">
                <a:solidFill>
                  <a:srgbClr val="808080"/>
                </a:solidFill>
                <a:latin typeface="Century Gothic"/>
                <a:ea typeface="Century Gothic"/>
                <a:cs typeface="Century Gothic"/>
                <a:sym typeface="Century Gothic"/>
              </a:defRPr>
            </a:pPr>
            <a:endParaRPr lang="en-US" sz="2000" dirty="0"/>
          </a:p>
          <a:p>
            <a:pPr marL="1258888" indent="0" algn="just">
              <a:buNone/>
              <a:tabLst>
                <a:tab pos="685800" algn="l"/>
              </a:tabLst>
              <a:defRPr sz="1600">
                <a:solidFill>
                  <a:srgbClr val="808080"/>
                </a:solidFill>
                <a:latin typeface="Century Gothic"/>
                <a:ea typeface="Century Gothic"/>
                <a:cs typeface="Century Gothic"/>
                <a:sym typeface="Century Gothic"/>
              </a:defRPr>
            </a:pPr>
            <a:endParaRPr dirty="0"/>
          </a:p>
        </p:txBody>
      </p:sp>
    </p:spTree>
    <p:extLst>
      <p:ext uri="{BB962C8B-B14F-4D97-AF65-F5344CB8AC3E}">
        <p14:creationId xmlns:p14="http://schemas.microsoft.com/office/powerpoint/2010/main" val="210668265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11</a:t>
            </a:fld>
            <a:endParaRPr/>
          </a:p>
        </p:txBody>
      </p:sp>
      <p:sp>
        <p:nvSpPr>
          <p:cNvPr id="125" name="Title 5"/>
          <p:cNvSpPr txBox="1">
            <a:spLocks noGrp="1"/>
          </p:cNvSpPr>
          <p:nvPr>
            <p:ph type="title"/>
          </p:nvPr>
        </p:nvSpPr>
        <p:spPr>
          <a:xfrm>
            <a:off x="262466" y="778932"/>
            <a:ext cx="12123498" cy="1130301"/>
          </a:xfrm>
          <a:prstGeom prst="rect">
            <a:avLst/>
          </a:prstGeom>
        </p:spPr>
        <p:txBody>
          <a:bodyPr>
            <a:normAutofit fontScale="90000"/>
          </a:bodyPr>
          <a:lstStyle/>
          <a:p>
            <a:pPr>
              <a:defRPr sz="4400"/>
            </a:pPr>
            <a:r>
              <a:rPr lang="fr-CA">
                <a:solidFill>
                  <a:srgbClr val="023367"/>
                </a:solidFill>
              </a:rPr>
              <a:t>Recrutement et embauche de personnes issues de la diversité</a:t>
            </a:r>
          </a:p>
        </p:txBody>
      </p:sp>
      <p:sp>
        <p:nvSpPr>
          <p:cNvPr id="126" name="Text Placeholder 6"/>
          <p:cNvSpPr txBox="1">
            <a:spLocks noGrp="1"/>
          </p:cNvSpPr>
          <p:nvPr>
            <p:ph type="body" idx="1"/>
          </p:nvPr>
        </p:nvSpPr>
        <p:spPr>
          <a:xfrm>
            <a:off x="399600" y="2082798"/>
            <a:ext cx="11866035" cy="6134103"/>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Établissez des objectifs de recrutement précis dans les groupes sous-représentés.</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Passez en revue les descriptions et les affichages de poste dans une optique d’inclusion.</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Assurez-vous que vos pratiques de recrutement sont inclusives.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Conformez-vous à la législation sur les droits de la personne.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a:solidFill>
                  <a:schemeClr val="tx1"/>
                </a:solidFill>
              </a:rPr>
              <a:t>Offrez des mesures d’accommodement au besoin.</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Faites le suivi de vos résultats au chapitre de la diversité, de l’équité et de l’inclusion.</a:t>
            </a:r>
          </a:p>
          <a:p>
            <a:pPr marL="192087" indent="0" algn="just">
              <a:buNone/>
              <a:tabLst>
                <a:tab pos="685800" algn="l"/>
              </a:tabLst>
              <a:defRPr sz="2400">
                <a:solidFill>
                  <a:srgbClr val="808080"/>
                </a:solidFill>
                <a:latin typeface="Century Gothic"/>
                <a:ea typeface="Century Gothic"/>
                <a:cs typeface="Century Gothic"/>
                <a:sym typeface="Century Gothic"/>
              </a:defRPr>
            </a:pPr>
            <a:endParaRPr dirty="0">
              <a:solidFill>
                <a:schemeClr val="tx1"/>
              </a:solidFill>
            </a:endParaRPr>
          </a:p>
        </p:txBody>
      </p:sp>
    </p:spTree>
    <p:extLst>
      <p:ext uri="{BB962C8B-B14F-4D97-AF65-F5344CB8AC3E}">
        <p14:creationId xmlns:p14="http://schemas.microsoft.com/office/powerpoint/2010/main" val="194453597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7"/>
          <p:cNvSpPr txBox="1">
            <a:spLocks noGrp="1"/>
          </p:cNvSpPr>
          <p:nvPr>
            <p:ph type="sldNum" sz="quarter" idx="2"/>
          </p:nvPr>
        </p:nvSpPr>
        <p:spPr>
          <a:xfrm>
            <a:off x="12265635" y="8997383"/>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023367"/>
                </a:solidFill>
                <a:latin typeface="Century Gothic"/>
                <a:ea typeface="Century Gothic"/>
                <a:cs typeface="Century Gothic"/>
                <a:sym typeface="Century Gothic"/>
              </a:defRPr>
            </a:lvl1pPr>
          </a:lstStyle>
          <a:p>
            <a:fld id="{86CB4B4D-7CA3-9044-876B-883B54F8677D}" type="slidenum">
              <a:rPr/>
              <a:t>12</a:t>
            </a:fld>
            <a:endParaRPr/>
          </a:p>
        </p:txBody>
      </p:sp>
      <p:sp>
        <p:nvSpPr>
          <p:cNvPr id="125" name="Title 5"/>
          <p:cNvSpPr txBox="1">
            <a:spLocks noGrp="1"/>
          </p:cNvSpPr>
          <p:nvPr>
            <p:ph type="title"/>
          </p:nvPr>
        </p:nvSpPr>
        <p:spPr>
          <a:xfrm>
            <a:off x="262466" y="778932"/>
            <a:ext cx="12123498" cy="1130301"/>
          </a:xfrm>
          <a:prstGeom prst="rect">
            <a:avLst/>
          </a:prstGeom>
        </p:spPr>
        <p:txBody>
          <a:bodyPr/>
          <a:lstStyle/>
          <a:p>
            <a:pPr>
              <a:defRPr sz="4400"/>
            </a:pPr>
            <a:r>
              <a:rPr lang="fr-CA">
                <a:solidFill>
                  <a:srgbClr val="023367"/>
                </a:solidFill>
              </a:rPr>
              <a:t>Conclusion </a:t>
            </a:r>
          </a:p>
        </p:txBody>
      </p:sp>
      <p:sp>
        <p:nvSpPr>
          <p:cNvPr id="126" name="Text Placeholder 6"/>
          <p:cNvSpPr txBox="1">
            <a:spLocks noGrp="1"/>
          </p:cNvSpPr>
          <p:nvPr>
            <p:ph type="body" idx="1"/>
          </p:nvPr>
        </p:nvSpPr>
        <p:spPr>
          <a:xfrm>
            <a:off x="399600" y="2082798"/>
            <a:ext cx="11866035" cy="6134103"/>
          </a:xfrm>
          <a:prstGeom prst="rect">
            <a:avLst/>
          </a:prstGeom>
        </p:spPr>
        <p:txBody>
          <a:bodyPr>
            <a:normAutofit/>
          </a:bodyPr>
          <a:lstStyle/>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Évaluez votre culture d’entreprise.</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Planifiez une stratégie qui servira à éliminer les préjugés.</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Conformez-vous à la loi.</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Veillez à l’inclusivité de vos politiques et procédures. </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Offrez de la formation en continu dans l’ensemble de votre organisation.</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Réévaluez périodiquement votre stratégie en matière de diversité, d’équité et d’inclusion.</a:t>
            </a:r>
          </a:p>
          <a:p>
            <a:pPr marL="536575" indent="-344488" algn="just">
              <a:tabLst>
                <a:tab pos="685800" algn="l"/>
              </a:tabLst>
              <a:defRPr sz="2400">
                <a:solidFill>
                  <a:srgbClr val="808080"/>
                </a:solidFill>
                <a:latin typeface="Century Gothic"/>
                <a:ea typeface="Century Gothic"/>
                <a:cs typeface="Century Gothic"/>
                <a:sym typeface="Century Gothic"/>
              </a:defRPr>
            </a:pPr>
            <a:r>
              <a:rPr lang="fr-CA" sz="2400">
                <a:solidFill>
                  <a:schemeClr val="tx1"/>
                </a:solidFill>
                <a:sym typeface="Century Gothic"/>
              </a:rPr>
              <a:t>Recueillez et analysez vos données sur la diversité, l’équité et l’inclusion.</a:t>
            </a:r>
          </a:p>
        </p:txBody>
      </p:sp>
    </p:spTree>
    <p:extLst>
      <p:ext uri="{BB962C8B-B14F-4D97-AF65-F5344CB8AC3E}">
        <p14:creationId xmlns:p14="http://schemas.microsoft.com/office/powerpoint/2010/main" val="331495555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extBox 1"/>
          <p:cNvSpPr txBox="1">
            <a:spLocks noGrp="1"/>
          </p:cNvSpPr>
          <p:nvPr>
            <p:ph type="sldNum" sz="quarter" idx="2"/>
          </p:nvPr>
        </p:nvSpPr>
        <p:spPr>
          <a:xfrm>
            <a:off x="12247450" y="8911675"/>
            <a:ext cx="283221"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584200">
              <a:defRPr sz="2400">
                <a:solidFill>
                  <a:srgbClr val="808080"/>
                </a:solidFill>
                <a:latin typeface="Century Gothic"/>
                <a:ea typeface="Century Gothic"/>
                <a:cs typeface="Century Gothic"/>
                <a:sym typeface="Century Gothic"/>
              </a:defRPr>
            </a:lvl1pPr>
          </a:lstStyle>
          <a:p>
            <a:fld id="{86CB4B4D-7CA3-9044-876B-883B54F8677D}" type="slidenum">
              <a:t>13</a:t>
            </a:fld>
            <a:endParaRPr/>
          </a:p>
        </p:txBody>
      </p:sp>
      <p:pic>
        <p:nvPicPr>
          <p:cNvPr id="129" name="pasted-image.pdf" descr="pasted-image.pdf"/>
          <p:cNvPicPr>
            <a:picLocks noChangeAspect="1"/>
          </p:cNvPicPr>
          <p:nvPr/>
        </p:nvPicPr>
        <p:blipFill>
          <a:blip r:embed="rId2"/>
          <a:stretch>
            <a:fillRect/>
          </a:stretch>
        </p:blipFill>
        <p:spPr>
          <a:xfrm>
            <a:off x="6694578" y="2498413"/>
            <a:ext cx="6795379" cy="1459471"/>
          </a:xfrm>
          <a:prstGeom prst="rect">
            <a:avLst/>
          </a:prstGeom>
          <a:ln w="12700">
            <a:miter lim="400000"/>
          </a:ln>
        </p:spPr>
      </p:pic>
      <p:sp>
        <p:nvSpPr>
          <p:cNvPr id="130" name="Shape 61"/>
          <p:cNvSpPr txBox="1"/>
          <p:nvPr/>
        </p:nvSpPr>
        <p:spPr>
          <a:xfrm>
            <a:off x="7320897" y="2175465"/>
            <a:ext cx="4651536" cy="1028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defRPr sz="6000">
                <a:solidFill>
                  <a:srgbClr val="FFFFFF"/>
                </a:solidFill>
                <a:latin typeface="Century Gothic"/>
                <a:ea typeface="Century Gothic"/>
                <a:cs typeface="Century Gothic"/>
                <a:sym typeface="Century Gothic"/>
              </a:defRPr>
            </a:lvl1pPr>
          </a:lstStyle>
          <a:p>
            <a:r>
              <a:rPr lang="fr-CA"/>
              <a:t>Merci</a:t>
            </a:r>
          </a:p>
        </p:txBody>
      </p:sp>
      <p:sp>
        <p:nvSpPr>
          <p:cNvPr id="132" name="TextBox 3"/>
          <p:cNvSpPr txBox="1"/>
          <p:nvPr/>
        </p:nvSpPr>
        <p:spPr>
          <a:xfrm>
            <a:off x="6855159" y="8727664"/>
            <a:ext cx="3823336" cy="6539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4400">
                <a:solidFill>
                  <a:srgbClr val="023367"/>
                </a:solidFill>
              </a:defRPr>
            </a:lvl1pPr>
          </a:lstStyle>
          <a:p>
            <a:r>
              <a:rPr lang="fr-CA"/>
              <a:t>Merci.</a:t>
            </a:r>
          </a:p>
        </p:txBody>
      </p:sp>
      <p:sp>
        <p:nvSpPr>
          <p:cNvPr id="133" name="TextBox 2"/>
          <p:cNvSpPr txBox="1"/>
          <p:nvPr/>
        </p:nvSpPr>
        <p:spPr>
          <a:xfrm>
            <a:off x="645755" y="8561770"/>
            <a:ext cx="2501039"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200">
                <a:solidFill>
                  <a:srgbClr val="023367"/>
                </a:solidFill>
              </a:defRPr>
            </a:pPr>
            <a:r>
              <a:rPr lang="fr-CA"/>
              <a:t>e2r™</a:t>
            </a:r>
          </a:p>
          <a:p>
            <a:pPr>
              <a:defRPr sz="1200">
                <a:solidFill>
                  <a:srgbClr val="023367"/>
                </a:solidFill>
              </a:defRPr>
            </a:pPr>
            <a:r>
              <a:rPr lang="fr-CA"/>
              <a:t>70 The Esplanade, Suite 401</a:t>
            </a:r>
          </a:p>
          <a:p>
            <a:pPr>
              <a:defRPr sz="1200"/>
            </a:pPr>
            <a:r>
              <a:rPr lang="fr-CA"/>
              <a:t>Toronto, ON M5E 1R2 </a:t>
            </a:r>
          </a:p>
          <a:p>
            <a:pPr>
              <a:defRPr sz="1200"/>
            </a:pPr>
            <a:r>
              <a:rPr lang="fr-CA"/>
              <a:t>clientcare@e2rsolutions.com</a:t>
            </a:r>
          </a:p>
        </p:txBody>
      </p:sp>
      <p:pic>
        <p:nvPicPr>
          <p:cNvPr id="134" name="iStock-1139052741.jpg" descr="iStock-1139052741.jpg"/>
          <p:cNvPicPr>
            <a:picLocks noChangeAspect="1"/>
          </p:cNvPicPr>
          <p:nvPr/>
        </p:nvPicPr>
        <p:blipFill>
          <a:blip r:embed="rId3"/>
          <a:stretch>
            <a:fillRect/>
          </a:stretch>
        </p:blipFill>
        <p:spPr>
          <a:xfrm>
            <a:off x="499356" y="197337"/>
            <a:ext cx="12042796" cy="8012445"/>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Neue"/>
        <a:ea typeface="Helvetica Neue"/>
        <a:cs typeface="Helvetica Neue"/>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Neue"/>
        <a:ea typeface="Helvetica Neue"/>
        <a:cs typeface="Helvetica Neue"/>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16FB968646FE4EBBA5B904FDB6DEA5" ma:contentTypeVersion="8" ma:contentTypeDescription="Create a new document." ma:contentTypeScope="" ma:versionID="14fa2cd5ea04b0e082d0f2fc13c50b93">
  <xsd:schema xmlns:xsd="http://www.w3.org/2001/XMLSchema" xmlns:xs="http://www.w3.org/2001/XMLSchema" xmlns:p="http://schemas.microsoft.com/office/2006/metadata/properties" xmlns:ns3="05932bb5-0e44-4900-a807-1b4d9db75ce7" xmlns:ns4="8629d001-2d99-47a2-b48a-794af537c2fe" targetNamespace="http://schemas.microsoft.com/office/2006/metadata/properties" ma:root="true" ma:fieldsID="c4315ce8e438bec719114fd0eab99335" ns3:_="" ns4:_="">
    <xsd:import namespace="05932bb5-0e44-4900-a807-1b4d9db75ce7"/>
    <xsd:import namespace="8629d001-2d99-47a2-b48a-794af537c2fe"/>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932bb5-0e44-4900-a807-1b4d9db75c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629d001-2d99-47a2-b48a-794af537c2f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AC98806-C070-4F77-A8B1-321A52A76D27}">
  <ds:schemaRefs>
    <ds:schemaRef ds:uri="http://schemas.microsoft.com/sharepoint/v3/contenttype/forms"/>
  </ds:schemaRefs>
</ds:datastoreItem>
</file>

<file path=customXml/itemProps2.xml><?xml version="1.0" encoding="utf-8"?>
<ds:datastoreItem xmlns:ds="http://schemas.openxmlformats.org/officeDocument/2006/customXml" ds:itemID="{8041C621-D8CA-446F-89D0-80A5F10D17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932bb5-0e44-4900-a807-1b4d9db75ce7"/>
    <ds:schemaRef ds:uri="8629d001-2d99-47a2-b48a-794af537c2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508A0B4-7EDE-4E97-AA28-1729B308CA8F}">
  <ds:schemaRefs>
    <ds:schemaRef ds:uri="http://purl.org/dc/dcmitype/"/>
    <ds:schemaRef ds:uri="http://schemas.microsoft.com/office/2006/documentManagement/types"/>
    <ds:schemaRef ds:uri="http://purl.org/dc/elements/1.1/"/>
    <ds:schemaRef ds:uri="8629d001-2d99-47a2-b48a-794af537c2fe"/>
    <ds:schemaRef ds:uri="http://schemas.microsoft.com/office/2006/metadata/properties"/>
    <ds:schemaRef ds:uri="http://schemas.openxmlformats.org/package/2006/metadata/core-properties"/>
    <ds:schemaRef ds:uri="05932bb5-0e44-4900-a807-1b4d9db75ce7"/>
    <ds:schemaRef ds:uri="http://schemas.microsoft.com/office/infopath/2007/PartnerControl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788</TotalTime>
  <Words>1267</Words>
  <Application>Microsoft Office PowerPoint</Application>
  <PresentationFormat>Personnalisé</PresentationFormat>
  <Paragraphs>145</Paragraphs>
  <Slides>13</Slides>
  <Notes>10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13</vt:i4>
      </vt:variant>
    </vt:vector>
  </HeadingPairs>
  <TitlesOfParts>
    <vt:vector size="22" baseType="lpstr">
      <vt:lpstr>Arial</vt:lpstr>
      <vt:lpstr>Calibri</vt:lpstr>
      <vt:lpstr>Calibri Light</vt:lpstr>
      <vt:lpstr>Century Gothic</vt:lpstr>
      <vt:lpstr>Courier New</vt:lpstr>
      <vt:lpstr>Gotham Book</vt:lpstr>
      <vt:lpstr>Helvetica Neue</vt:lpstr>
      <vt:lpstr>Wingdings</vt:lpstr>
      <vt:lpstr>Office Theme</vt:lpstr>
      <vt:lpstr>Présentation PowerPoint</vt:lpstr>
      <vt:lpstr>Ordre du jour  </vt:lpstr>
      <vt:lpstr>Qu’entend-on par diversité, équité et inclusion ?</vt:lpstr>
      <vt:lpstr>Pourquoi est-ce important ? </vt:lpstr>
      <vt:lpstr>Code des droits de la personne </vt:lpstr>
      <vt:lpstr>Loi sur l’équité en matière d’emploi  </vt:lpstr>
      <vt:lpstr>Loi sur l’accessibilité pour les personnes handicapées de l’Ontario </vt:lpstr>
      <vt:lpstr>Avantages de la diversité, de l’équité et de l’inclusion</vt:lpstr>
      <vt:lpstr>N’oubliez pas :</vt:lpstr>
      <vt:lpstr>Comment faire la promotion de la diversité, de l’équité et de l’inclusion au travail ? </vt:lpstr>
      <vt:lpstr>Recrutement et embauche de personnes issues de la diversité</vt:lpstr>
      <vt:lpstr>Conclusion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Comeau</dc:creator>
  <cp:lastModifiedBy>Josée Larose</cp:lastModifiedBy>
  <cp:revision>189</cp:revision>
  <dcterms:modified xsi:type="dcterms:W3CDTF">2023-05-30T12:30:01Z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0x0101000D16FB968646FE4EBBA5B904FDB6DEA5</vt:lpwstr>
  </property>
</Properties>
</file>