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8"/>
  </p:notesMasterIdLst>
  <p:sldIdLst>
    <p:sldId id="256" r:id="rId5"/>
    <p:sldId id="257" r:id="rId6"/>
    <p:sldId id="258" r:id="rId7"/>
    <p:sldId id="264" r:id="rId8"/>
    <p:sldId id="268" r:id="rId9"/>
    <p:sldId id="267" r:id="rId10"/>
    <p:sldId id="266" r:id="rId11"/>
    <p:sldId id="272" r:id="rId12"/>
    <p:sldId id="292" r:id="rId13"/>
    <p:sldId id="277" r:id="rId14"/>
    <p:sldId id="284" r:id="rId15"/>
    <p:sldId id="291" r:id="rId16"/>
    <p:sldId id="259" r:id="rId17"/>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3367"/>
    <a:srgbClr val="B9B9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Calibri"/>
          <a:ea typeface="Calibri"/>
          <a:cs typeface="Calibri"/>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Calibri"/>
          <a:ea typeface="Calibri"/>
          <a:cs typeface="Calibri"/>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alibri"/>
          <a:ea typeface="Calibri"/>
          <a:cs typeface="Calibri"/>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alibri"/>
          <a:ea typeface="Calibri"/>
          <a:cs typeface="Calibri"/>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83" autoAdjust="0"/>
    <p:restoredTop sz="75441" autoAdjust="0"/>
  </p:normalViewPr>
  <p:slideViewPr>
    <p:cSldViewPr snapToGrid="0">
      <p:cViewPr>
        <p:scale>
          <a:sx n="40" d="100"/>
          <a:sy n="40" d="100"/>
        </p:scale>
        <p:origin x="2174"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0" name="Shape 110"/>
          <p:cNvSpPr>
            <a:spLocks noGrp="1" noRot="1" noChangeAspect="1"/>
          </p:cNvSpPr>
          <p:nvPr>
            <p:ph type="sldImg"/>
          </p:nvPr>
        </p:nvSpPr>
        <p:spPr>
          <a:xfrm>
            <a:off x="1143000" y="685800"/>
            <a:ext cx="4572000" cy="3429000"/>
          </a:xfrm>
          <a:prstGeom prst="rect">
            <a:avLst/>
          </a:prstGeom>
        </p:spPr>
        <p:txBody>
          <a:bodyPr/>
          <a:lstStyle/>
          <a:p>
            <a:endParaRPr/>
          </a:p>
        </p:txBody>
      </p:sp>
      <p:sp>
        <p:nvSpPr>
          <p:cNvPr id="111" name="Shape 11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457200" eaLnBrk="1" fontAlgn="auto" latinLnBrk="0" hangingPunct="1">
              <a:lnSpc>
                <a:spcPct val="117999"/>
              </a:lnSpc>
              <a:spcBef>
                <a:spcPts val="0"/>
              </a:spcBef>
              <a:spcAft>
                <a:spcPts val="0"/>
              </a:spcAft>
              <a:buClrTx/>
              <a:buSzTx/>
              <a:buFontTx/>
              <a:buNone/>
              <a:tabLst/>
              <a:defRPr/>
            </a:pPr>
            <a:r>
              <a:rPr lang="en-CA" dirty="0"/>
              <a:t>Diversity: </a:t>
            </a:r>
            <a:r>
              <a:rPr lang="en-US" sz="2400" dirty="0">
                <a:solidFill>
                  <a:schemeClr val="tx1"/>
                </a:solidFill>
              </a:rPr>
              <a:t>Includes protected characteristics such as age, race, gender, ethnicity, mental and physical abilities, and sexual orientation. Extends to education, income, religion, work experience, language skills, geographic location, and family status. </a:t>
            </a:r>
          </a:p>
          <a:p>
            <a:pPr marL="0" marR="0" lvl="0" indent="0" algn="just" defTabSz="457200" eaLnBrk="1" fontAlgn="auto" latinLnBrk="0" hangingPunct="1">
              <a:lnSpc>
                <a:spcPct val="117999"/>
              </a:lnSpc>
              <a:spcBef>
                <a:spcPts val="0"/>
              </a:spcBef>
              <a:spcAft>
                <a:spcPts val="0"/>
              </a:spcAft>
              <a:buClrTx/>
              <a:buSzTx/>
              <a:buFontTx/>
              <a:buNone/>
              <a:tabLst/>
              <a:defRPr/>
            </a:pPr>
            <a:endParaRPr lang="en-US" sz="2400" dirty="0">
              <a:solidFill>
                <a:schemeClr val="tx1"/>
              </a:solidFill>
            </a:endParaRPr>
          </a:p>
          <a:p>
            <a:pPr marL="0" marR="0" lvl="0" indent="0" algn="just" defTabSz="457200" rtl="0" eaLnBrk="1" fontAlgn="auto" latinLnBrk="0" hangingPunct="1">
              <a:lnSpc>
                <a:spcPct val="117999"/>
              </a:lnSpc>
              <a:spcBef>
                <a:spcPts val="0"/>
              </a:spcBef>
              <a:spcAft>
                <a:spcPts val="0"/>
              </a:spcAft>
              <a:buClrTx/>
              <a:buSzTx/>
              <a:buFontTx/>
              <a:buNone/>
              <a:tabLst/>
              <a:defRPr/>
            </a:pPr>
            <a:r>
              <a:rPr lang="en-US" sz="2400" dirty="0">
                <a:solidFill>
                  <a:schemeClr val="tx1"/>
                </a:solidFill>
              </a:rPr>
              <a:t>Equity: </a:t>
            </a:r>
            <a:r>
              <a:rPr kumimoji="0" lang="en-US" sz="2400" b="0" i="0" u="none" strike="noStrike" kern="0" cap="none" spc="0" normalizeH="0" baseline="0" noProof="0" dirty="0">
                <a:ln>
                  <a:noFill/>
                </a:ln>
                <a:solidFill>
                  <a:srgbClr val="000000"/>
                </a:solidFill>
                <a:effectLst/>
                <a:uLnTx/>
                <a:uFillTx/>
                <a:latin typeface="Century Gothic"/>
                <a:sym typeface="Century Gothic"/>
              </a:rPr>
              <a:t>Equity requires acknowledging and removing barriers have that historically impacted marginalized groups. </a:t>
            </a:r>
          </a:p>
          <a:p>
            <a:pPr marL="0" marR="0" lvl="0" indent="0" algn="just" defTabSz="457200" eaLnBrk="1" fontAlgn="auto" latinLnBrk="0" hangingPunct="1">
              <a:lnSpc>
                <a:spcPct val="117999"/>
              </a:lnSpc>
              <a:spcBef>
                <a:spcPts val="0"/>
              </a:spcBef>
              <a:spcAft>
                <a:spcPts val="0"/>
              </a:spcAft>
              <a:buClrTx/>
              <a:buSzTx/>
              <a:buFontTx/>
              <a:buNone/>
              <a:tabLst/>
              <a:defRPr/>
            </a:pPr>
            <a:endParaRPr lang="en-US" sz="2400" dirty="0">
              <a:solidFill>
                <a:schemeClr val="tx1"/>
              </a:solidFill>
            </a:endParaRPr>
          </a:p>
          <a:p>
            <a:pPr marL="0" marR="0" lvl="0" indent="0" algn="just" defTabSz="457200" eaLnBrk="1" fontAlgn="auto" latinLnBrk="0" hangingPunct="1">
              <a:lnSpc>
                <a:spcPct val="117999"/>
              </a:lnSpc>
              <a:spcBef>
                <a:spcPts val="0"/>
              </a:spcBef>
              <a:spcAft>
                <a:spcPts val="0"/>
              </a:spcAft>
              <a:buClrTx/>
              <a:buSzTx/>
              <a:buFontTx/>
              <a:buNone/>
              <a:tabLst/>
              <a:defRPr/>
            </a:pPr>
            <a:r>
              <a:rPr lang="en-US" sz="2400" dirty="0">
                <a:solidFill>
                  <a:schemeClr val="tx1"/>
                </a:solidFill>
              </a:rPr>
              <a:t>Inclusion:  Inclusion provides a sense of belonging where everyone can thrive. Employees feel comfortable bringing their whole selves, their authentic selves to work.</a:t>
            </a:r>
          </a:p>
          <a:p>
            <a:pPr marL="0" marR="0" lvl="0" indent="0" algn="just" defTabSz="457200" eaLnBrk="1" fontAlgn="auto" latinLnBrk="0" hangingPunct="1">
              <a:lnSpc>
                <a:spcPct val="117999"/>
              </a:lnSpc>
              <a:spcBef>
                <a:spcPts val="0"/>
              </a:spcBef>
              <a:spcAft>
                <a:spcPts val="0"/>
              </a:spcAft>
              <a:buClrTx/>
              <a:buSzTx/>
              <a:buFontTx/>
              <a:buNone/>
              <a:tabLst/>
              <a:defRPr/>
            </a:pPr>
            <a:endParaRPr lang="en-US" sz="2400" dirty="0">
              <a:solidFill>
                <a:schemeClr val="tx1"/>
              </a:solidFill>
            </a:endParaRPr>
          </a:p>
        </p:txBody>
      </p:sp>
    </p:spTree>
    <p:extLst>
      <p:ext uri="{BB962C8B-B14F-4D97-AF65-F5344CB8AC3E}">
        <p14:creationId xmlns:p14="http://schemas.microsoft.com/office/powerpoint/2010/main" val="3197997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740500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Protected grounds:</a:t>
            </a:r>
          </a:p>
          <a:p>
            <a:endParaRPr lang="en-US" dirty="0"/>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en-US" sz="2400" dirty="0">
                <a:solidFill>
                  <a:schemeClr val="tx1"/>
                </a:solidFill>
              </a:rPr>
              <a:t>Age</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en-US" sz="2400" dirty="0">
                <a:solidFill>
                  <a:schemeClr val="tx1"/>
                </a:solidFill>
              </a:rPr>
              <a:t>Ancestry, </a:t>
            </a:r>
            <a:r>
              <a:rPr lang="en-US" sz="2400" dirty="0" err="1">
                <a:solidFill>
                  <a:schemeClr val="tx1"/>
                </a:solidFill>
              </a:rPr>
              <a:t>colour</a:t>
            </a:r>
            <a:r>
              <a:rPr lang="en-US" sz="2400" dirty="0">
                <a:solidFill>
                  <a:schemeClr val="tx1"/>
                </a:solidFill>
              </a:rPr>
              <a:t>, race</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en-US" sz="2400" dirty="0">
                <a:solidFill>
                  <a:schemeClr val="tx1"/>
                </a:solidFill>
              </a:rPr>
              <a:t>Citizenship</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en-US" sz="2400" dirty="0">
                <a:solidFill>
                  <a:schemeClr val="tx1"/>
                </a:solidFill>
              </a:rPr>
              <a:t>Ethnic origin</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en-US" sz="2400" dirty="0">
                <a:solidFill>
                  <a:schemeClr val="tx1"/>
                </a:solidFill>
              </a:rPr>
              <a:t>Place of origin</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en-US" sz="2400" dirty="0">
                <a:solidFill>
                  <a:schemeClr val="tx1"/>
                </a:solidFill>
              </a:rPr>
              <a:t>Creed</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en-US" sz="2400" dirty="0">
                <a:solidFill>
                  <a:schemeClr val="tx1"/>
                </a:solidFill>
              </a:rPr>
              <a:t>Disability</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en-US" sz="2400" dirty="0">
                <a:solidFill>
                  <a:schemeClr val="tx1"/>
                </a:solidFill>
              </a:rPr>
              <a:t>Family status</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en-US" sz="2400" dirty="0">
                <a:solidFill>
                  <a:schemeClr val="tx1"/>
                </a:solidFill>
              </a:rPr>
              <a:t>Marital status (including single status)</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en-US" sz="2400" dirty="0">
                <a:solidFill>
                  <a:schemeClr val="tx1"/>
                </a:solidFill>
              </a:rPr>
              <a:t>Gender identity, gender expression</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en-US" sz="2400" dirty="0">
                <a:solidFill>
                  <a:schemeClr val="tx1"/>
                </a:solidFill>
              </a:rPr>
              <a:t>Record of offences (in employment only)</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en-US" sz="2400" dirty="0">
                <a:solidFill>
                  <a:schemeClr val="tx1"/>
                </a:solidFill>
              </a:rPr>
              <a:t>Sex (including pregnancy and breastfeeding)</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en-US" sz="2400" dirty="0">
                <a:solidFill>
                  <a:schemeClr val="tx1"/>
                </a:solidFill>
              </a:rPr>
              <a:t>Sexual orientation.</a:t>
            </a:r>
          </a:p>
          <a:p>
            <a:endParaRPr lang="en-US" dirty="0"/>
          </a:p>
          <a:p>
            <a:endParaRPr lang="en-US" dirty="0"/>
          </a:p>
        </p:txBody>
      </p:sp>
    </p:spTree>
    <p:extLst>
      <p:ext uri="{BB962C8B-B14F-4D97-AF65-F5344CB8AC3E}">
        <p14:creationId xmlns:p14="http://schemas.microsoft.com/office/powerpoint/2010/main" val="1106101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830352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40093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CA" dirty="0"/>
              <a:t>More than ever customers and job seekers are prioritizing companies and employers that align with their beliefs and core values. </a:t>
            </a:r>
            <a:endParaRPr lang="en-US" dirty="0"/>
          </a:p>
          <a:p>
            <a:pPr marL="0" indent="0">
              <a:buNone/>
            </a:pPr>
            <a:endParaRPr lang="en-US" dirty="0"/>
          </a:p>
        </p:txBody>
      </p:sp>
    </p:spTree>
    <p:extLst>
      <p:ext uri="{BB962C8B-B14F-4D97-AF65-F5344CB8AC3E}">
        <p14:creationId xmlns:p14="http://schemas.microsoft.com/office/powerpoint/2010/main" val="32784550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Intersectionality - A framework, coined by Black Feminist Legal Scholar </a:t>
            </a:r>
            <a:r>
              <a:rPr lang="en-US" dirty="0" err="1"/>
              <a:t>Kimberlé</a:t>
            </a:r>
            <a:r>
              <a:rPr lang="en-US" dirty="0"/>
              <a:t> Crenshaw in 1989, to describe how multiple social categories or identities such as race, gender, sexuality, disabilities, can intersect with one another. </a:t>
            </a:r>
          </a:p>
          <a:p>
            <a:endParaRPr lang="en-US" dirty="0"/>
          </a:p>
          <a:p>
            <a:pPr marL="0" marR="0" lvl="0" indent="0" algn="just" defTabSz="457200" eaLnBrk="1" fontAlgn="auto" latinLnBrk="0" hangingPunct="1">
              <a:lnSpc>
                <a:spcPct val="117999"/>
              </a:lnSpc>
              <a:spcBef>
                <a:spcPts val="0"/>
              </a:spcBef>
              <a:spcAft>
                <a:spcPts val="0"/>
              </a:spcAft>
              <a:buClrTx/>
              <a:buSzTx/>
              <a:buFontTx/>
              <a:buNone/>
              <a:tabLst/>
              <a:defRPr/>
            </a:pPr>
            <a:r>
              <a:rPr lang="en-US" dirty="0"/>
              <a:t>Implicit Bias - </a:t>
            </a:r>
            <a:r>
              <a:rPr lang="en-CA" dirty="0">
                <a:solidFill>
                  <a:schemeClr val="tx1"/>
                </a:solidFill>
              </a:rPr>
              <a:t>Also known as unconscious bias, these are attitudes and stereotypes that we associate with certain people or groups. These influence our decision-making processes and behaviour without us being aware of them.</a:t>
            </a:r>
          </a:p>
          <a:p>
            <a:endParaRPr lang="en-US" dirty="0"/>
          </a:p>
          <a:p>
            <a:r>
              <a:rPr lang="en-US" dirty="0"/>
              <a:t>Microaggressions - </a:t>
            </a:r>
            <a:r>
              <a:rPr lang="en-US" dirty="0">
                <a:solidFill>
                  <a:schemeClr val="tx1"/>
                </a:solidFill>
              </a:rPr>
              <a:t>These are subtle or indirect  questions, remarks, actions or incidents that are discriminatory against members of a marginalized group.</a:t>
            </a:r>
            <a:endParaRPr lang="en-US" dirty="0"/>
          </a:p>
          <a:p>
            <a:endParaRPr lang="en-US" dirty="0"/>
          </a:p>
        </p:txBody>
      </p:sp>
    </p:spTree>
    <p:extLst>
      <p:ext uri="{BB962C8B-B14F-4D97-AF65-F5344CB8AC3E}">
        <p14:creationId xmlns:p14="http://schemas.microsoft.com/office/powerpoint/2010/main" val="37723090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200" b="1" i="0" u="none" strike="noStrike" dirty="0">
                <a:effectLst/>
                <a:latin typeface="+mj-lt"/>
                <a:ea typeface="+mj-ea"/>
                <a:cs typeface="+mj-cs"/>
                <a:sym typeface="Helvetica Neue"/>
              </a:rPr>
              <a:t>Tailor a DEI strategy to suit your company and continuously assess your DEI program.</a:t>
            </a:r>
          </a:p>
          <a:p>
            <a:pPr marL="342900" indent="-342900">
              <a:buFont typeface="Arial" panose="020B0604020202020204" pitchFamily="34" charset="0"/>
              <a:buChar char="•"/>
            </a:pPr>
            <a:r>
              <a:rPr lang="en-US" sz="2200" b="0" i="0" u="none" strike="noStrike" dirty="0">
                <a:effectLst/>
                <a:latin typeface="+mj-lt"/>
                <a:ea typeface="+mj-ea"/>
                <a:cs typeface="+mj-cs"/>
                <a:sym typeface="Helvetica Neue"/>
              </a:rPr>
              <a:t>This is not a ‘one and done’ approach. DEI requires monitoring, assessing and modifying processes as time goes on. </a:t>
            </a:r>
          </a:p>
          <a:p>
            <a:pPr marL="342900" indent="-342900">
              <a:buFont typeface="Arial" panose="020B0604020202020204" pitchFamily="34" charset="0"/>
              <a:buChar char="•"/>
            </a:pPr>
            <a:r>
              <a:rPr lang="en-US" sz="2200" b="0" i="0" u="none" strike="noStrike" dirty="0">
                <a:effectLst/>
                <a:latin typeface="+mj-lt"/>
                <a:ea typeface="+mj-ea"/>
                <a:cs typeface="+mj-cs"/>
                <a:sym typeface="Helvetica Neue"/>
              </a:rPr>
              <a:t>This will require strategic planning to determine your strategy  -  how will you bring this to life? This will allow you to set your direction and make decisions on how you’ll dedicate resources for this strategy.</a:t>
            </a:r>
          </a:p>
          <a:p>
            <a:pPr marL="342900" indent="-342900">
              <a:buFont typeface="Arial" panose="020B0604020202020204" pitchFamily="34" charset="0"/>
              <a:buChar char="•"/>
            </a:pPr>
            <a:endParaRPr lang="en-US" sz="2200" b="0" i="0" u="none" strike="noStrike" dirty="0">
              <a:effectLst/>
              <a:latin typeface="+mj-lt"/>
              <a:ea typeface="+mj-ea"/>
              <a:cs typeface="+mj-cs"/>
              <a:sym typeface="Helvetica Neue"/>
            </a:endParaRPr>
          </a:p>
          <a:p>
            <a:pPr marL="0" indent="0">
              <a:buFont typeface="Arial" panose="020B0604020202020204" pitchFamily="34" charset="0"/>
              <a:buNone/>
            </a:pPr>
            <a:r>
              <a:rPr lang="en-US" sz="2200" b="1" i="0" u="none" strike="noStrike" dirty="0">
                <a:effectLst/>
                <a:latin typeface="+mj-lt"/>
                <a:ea typeface="+mj-ea"/>
                <a:cs typeface="+mj-cs"/>
                <a:sym typeface="Helvetica Neue"/>
              </a:rPr>
              <a:t>Check in internally and externally</a:t>
            </a:r>
          </a:p>
          <a:p>
            <a:pPr marL="342900" indent="-342900">
              <a:buFont typeface="Arial" panose="020B0604020202020204" pitchFamily="34" charset="0"/>
              <a:buChar char="•"/>
            </a:pPr>
            <a:r>
              <a:rPr lang="en-US" sz="2400" dirty="0">
                <a:solidFill>
                  <a:schemeClr val="tx1"/>
                </a:solidFill>
              </a:rPr>
              <a:t>Internally from different departments, functions, lines of businesses – encourage participation from all employees </a:t>
            </a:r>
          </a:p>
          <a:p>
            <a:pPr marL="342900" indent="-342900">
              <a:buFont typeface="Arial" panose="020B0604020202020204" pitchFamily="34" charset="0"/>
              <a:buChar char="•"/>
            </a:pPr>
            <a:r>
              <a:rPr lang="en-US" sz="2400" dirty="0">
                <a:solidFill>
                  <a:schemeClr val="tx1"/>
                </a:solidFill>
              </a:rPr>
              <a:t>Externally from community groups and community champions to take a holistic view of the groups you seek to engage with </a:t>
            </a:r>
          </a:p>
          <a:p>
            <a:pPr marL="342900" indent="-342900">
              <a:buFont typeface="Arial" panose="020B0604020202020204" pitchFamily="34" charset="0"/>
              <a:buChar char="•"/>
            </a:pPr>
            <a:endParaRPr lang="en-US" sz="2200" b="0" i="0" u="none" strike="noStrike" dirty="0">
              <a:solidFill>
                <a:schemeClr val="tx1"/>
              </a:solidFill>
              <a:effectLst/>
              <a:latin typeface="+mj-lt"/>
              <a:ea typeface="+mj-ea"/>
              <a:cs typeface="+mj-cs"/>
              <a:sym typeface="Helvetica Neue"/>
            </a:endParaRPr>
          </a:p>
          <a:p>
            <a:pPr marL="0" indent="0">
              <a:buFont typeface="Arial" panose="020B0604020202020204" pitchFamily="34" charset="0"/>
              <a:buNone/>
            </a:pPr>
            <a:r>
              <a:rPr lang="en-US" b="1" dirty="0">
                <a:solidFill>
                  <a:srgbClr val="023367"/>
                </a:solidFill>
              </a:rPr>
              <a:t>Employee Resource Groups (ERGs)</a:t>
            </a:r>
          </a:p>
          <a:p>
            <a:pPr marL="342900" marR="0" lvl="0" indent="-342900" algn="just" defTabSz="457200" eaLnBrk="1" fontAlgn="auto" latinLnBrk="0" hangingPunct="1">
              <a:lnSpc>
                <a:spcPct val="117999"/>
              </a:lnSpc>
              <a:spcBef>
                <a:spcPts val="0"/>
              </a:spcBef>
              <a:spcAft>
                <a:spcPts val="0"/>
              </a:spcAft>
              <a:buClrTx/>
              <a:buSzTx/>
              <a:buFont typeface="Arial" panose="020B0604020202020204" pitchFamily="34" charset="0"/>
              <a:buChar char="•"/>
              <a:tabLst/>
              <a:defRPr/>
            </a:pPr>
            <a:r>
              <a:rPr lang="en-US" sz="2400" dirty="0">
                <a:solidFill>
                  <a:schemeClr val="tx1"/>
                </a:solidFill>
                <a:sym typeface="Century Gothic"/>
              </a:rPr>
              <a:t>Voluntary, employee-led groups based on shared interests, characteristics, backgrounds or demographic factors such as gender, race, ethnicity, religious affiliation </a:t>
            </a:r>
          </a:p>
          <a:p>
            <a:pPr marL="0" indent="0">
              <a:buFont typeface="Arial" panose="020B0604020202020204" pitchFamily="34" charset="0"/>
              <a:buNone/>
            </a:pPr>
            <a:endParaRPr lang="en-US" sz="2200" b="1" i="0" u="none" strike="noStrike" dirty="0">
              <a:solidFill>
                <a:schemeClr val="tx1"/>
              </a:solidFill>
              <a:effectLst/>
              <a:latin typeface="+mj-lt"/>
              <a:ea typeface="+mj-ea"/>
              <a:cs typeface="+mj-cs"/>
              <a:sym typeface="Helvetica Neue"/>
            </a:endParaRPr>
          </a:p>
          <a:p>
            <a:pPr marL="0" indent="0">
              <a:buFont typeface="Arial" panose="020B0604020202020204" pitchFamily="34" charset="0"/>
              <a:buNone/>
            </a:pPr>
            <a:endParaRPr lang="en-US" sz="2200" b="0" i="0" u="none" strike="noStrike" dirty="0">
              <a:solidFill>
                <a:schemeClr val="tx1"/>
              </a:solidFill>
              <a:effectLst/>
              <a:latin typeface="+mj-lt"/>
              <a:ea typeface="+mj-ea"/>
              <a:cs typeface="+mj-cs"/>
              <a:sym typeface="Helvetica Neue"/>
            </a:endParaRPr>
          </a:p>
          <a:p>
            <a:pPr marL="0" indent="0">
              <a:buFont typeface="Arial" panose="020B0604020202020204" pitchFamily="34" charset="0"/>
              <a:buNone/>
            </a:pPr>
            <a:r>
              <a:rPr lang="en-US" sz="2800" b="1" dirty="0">
                <a:solidFill>
                  <a:schemeClr val="tx1"/>
                </a:solidFill>
              </a:rPr>
              <a:t>Inclusive Leadership </a:t>
            </a:r>
          </a:p>
          <a:p>
            <a:pPr marL="342900" indent="-342900">
              <a:buFont typeface="Arial" panose="020B0604020202020204" pitchFamily="34" charset="0"/>
              <a:buChar char="•"/>
            </a:pPr>
            <a:r>
              <a:rPr lang="en-US" sz="2400" dirty="0">
                <a:solidFill>
                  <a:srgbClr val="000000"/>
                </a:solidFill>
                <a:latin typeface="Century Gothic"/>
                <a:sym typeface="Century Gothic"/>
              </a:rPr>
              <a:t>Leaders set the tone from the top when it comes to DEI</a:t>
            </a:r>
          </a:p>
          <a:p>
            <a:pPr marL="342900" indent="-342900">
              <a:buFont typeface="Arial" panose="020B0604020202020204" pitchFamily="34" charset="0"/>
              <a:buChar char="•"/>
            </a:pPr>
            <a:r>
              <a:rPr lang="en-US" sz="2400" dirty="0">
                <a:solidFill>
                  <a:srgbClr val="000000"/>
                </a:solidFill>
                <a:latin typeface="Century Gothic"/>
                <a:sym typeface="Century Gothic"/>
              </a:rPr>
              <a:t>Have diverse representation on your leadership team </a:t>
            </a:r>
          </a:p>
          <a:p>
            <a:endParaRPr lang="en-US" sz="2200" b="0" i="0" u="none" strike="noStrike" dirty="0">
              <a:effectLst/>
              <a:latin typeface="+mj-lt"/>
              <a:ea typeface="+mj-ea"/>
              <a:cs typeface="+mj-cs"/>
              <a:sym typeface="Helvetica Neue"/>
            </a:endParaRPr>
          </a:p>
          <a:p>
            <a:r>
              <a:rPr lang="en-US" b="1" dirty="0"/>
              <a:t>Devise policies – relevant best practices and compliance policies </a:t>
            </a:r>
          </a:p>
          <a:p>
            <a:pPr marL="342900" indent="-342900">
              <a:buFont typeface="Arial" panose="020B0604020202020204" pitchFamily="34" charset="0"/>
              <a:buChar char="•"/>
            </a:pPr>
            <a:r>
              <a:rPr lang="en-US" sz="2200" b="0" i="0" u="none" strike="noStrike" dirty="0">
                <a:effectLst/>
                <a:latin typeface="+mj-lt"/>
                <a:ea typeface="+mj-ea"/>
                <a:cs typeface="+mj-cs"/>
                <a:sym typeface="Helvetica Neue"/>
              </a:rPr>
              <a:t>Consider developing a DEI policy in light of growing legal requirements and social expectations </a:t>
            </a:r>
          </a:p>
          <a:p>
            <a:pPr marL="342900" marR="0" lvl="0" indent="-342900" defTabSz="457200" rtl="0" eaLnBrk="1" fontAlgn="auto" latinLnBrk="0" hangingPunct="1">
              <a:lnSpc>
                <a:spcPct val="117999"/>
              </a:lnSpc>
              <a:spcBef>
                <a:spcPts val="0"/>
              </a:spcBef>
              <a:spcAft>
                <a:spcPts val="0"/>
              </a:spcAft>
              <a:buClrTx/>
              <a:buSzTx/>
              <a:buFont typeface="Arial" panose="020B0604020202020204" pitchFamily="34" charset="0"/>
              <a:buChar char="•"/>
              <a:tabLst/>
              <a:defRPr/>
            </a:pPr>
            <a:r>
              <a:rPr lang="en-US" sz="2200" b="0" i="0" u="none" strike="noStrike" dirty="0">
                <a:effectLst/>
                <a:latin typeface="+mj-lt"/>
                <a:ea typeface="+mj-ea"/>
                <a:cs typeface="+mj-cs"/>
                <a:sym typeface="Helvetica Neue"/>
              </a:rPr>
              <a:t>Review and develop policies and procedures – formulate a DEI lens framework with which to review and reevaluate your policies, practices and decision-making processes to identity and eliminate systemic barriers and incorporate diversity and inclusion considerations.</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en-US" sz="2400" dirty="0">
                <a:solidFill>
                  <a:schemeClr val="tx1"/>
                </a:solidFill>
              </a:rPr>
              <a:t>Accommodation policy</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en-US" sz="2400" dirty="0">
                <a:solidFill>
                  <a:schemeClr val="tx1"/>
                </a:solidFill>
              </a:rPr>
              <a:t>Diversity Statement</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en-US" sz="2400" dirty="0">
                <a:solidFill>
                  <a:schemeClr val="tx1"/>
                </a:solidFill>
              </a:rPr>
              <a:t>Code of Conduct</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en-US" sz="2400" dirty="0">
                <a:solidFill>
                  <a:schemeClr val="tx1"/>
                </a:solidFill>
              </a:rPr>
              <a:t>Health and Safety Policy </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en-US" sz="2400" dirty="0">
                <a:solidFill>
                  <a:schemeClr val="tx1"/>
                </a:solidFill>
              </a:rPr>
              <a:t>Respect in the workplace policy</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en-US" sz="2400" dirty="0">
                <a:solidFill>
                  <a:schemeClr val="tx1"/>
                </a:solidFill>
              </a:rPr>
              <a:t>Pay Equity </a:t>
            </a:r>
          </a:p>
          <a:p>
            <a:pPr marL="0" marR="0" lvl="0" indent="0" defTabSz="457200" rtl="0" eaLnBrk="1" fontAlgn="auto" latinLnBrk="0" hangingPunct="1">
              <a:lnSpc>
                <a:spcPct val="117999"/>
              </a:lnSpc>
              <a:spcBef>
                <a:spcPts val="0"/>
              </a:spcBef>
              <a:spcAft>
                <a:spcPts val="0"/>
              </a:spcAft>
              <a:buClrTx/>
              <a:buSzTx/>
              <a:buFont typeface="Arial" panose="020B0604020202020204" pitchFamily="34" charset="0"/>
              <a:buNone/>
              <a:tabLst/>
              <a:defRPr/>
            </a:pPr>
            <a:endParaRPr lang="en-US" sz="2200" b="0" i="0" u="none" strike="noStrike" dirty="0">
              <a:effectLst/>
              <a:latin typeface="+mj-lt"/>
              <a:ea typeface="+mj-ea"/>
              <a:cs typeface="+mj-cs"/>
              <a:sym typeface="Helvetica Neue"/>
            </a:endParaRPr>
          </a:p>
          <a:p>
            <a:pPr marL="0" marR="0" lvl="0" indent="0" defTabSz="457200" rtl="0" eaLnBrk="1" fontAlgn="auto" latinLnBrk="0" hangingPunct="1">
              <a:lnSpc>
                <a:spcPct val="117999"/>
              </a:lnSpc>
              <a:spcBef>
                <a:spcPts val="0"/>
              </a:spcBef>
              <a:spcAft>
                <a:spcPts val="0"/>
              </a:spcAft>
              <a:buClrTx/>
              <a:buSzTx/>
              <a:buFont typeface="Arial" panose="020B0604020202020204" pitchFamily="34" charset="0"/>
              <a:buNone/>
              <a:tabLst/>
              <a:defRPr/>
            </a:pPr>
            <a:r>
              <a:rPr lang="en-US" sz="2200" b="1" i="0" u="none" strike="noStrike" dirty="0">
                <a:effectLst/>
                <a:latin typeface="+mj-lt"/>
                <a:ea typeface="+mj-ea"/>
                <a:cs typeface="+mj-cs"/>
                <a:sym typeface="Helvetica Neue"/>
              </a:rPr>
              <a:t>Ongoing training and education</a:t>
            </a:r>
          </a:p>
          <a:p>
            <a:pPr marL="342900" marR="0" lvl="0" indent="-342900" defTabSz="457200" rtl="0" eaLnBrk="1" fontAlgn="auto" latinLnBrk="0" hangingPunct="1">
              <a:lnSpc>
                <a:spcPct val="117999"/>
              </a:lnSpc>
              <a:spcBef>
                <a:spcPts val="0"/>
              </a:spcBef>
              <a:spcAft>
                <a:spcPts val="0"/>
              </a:spcAft>
              <a:buClrTx/>
              <a:buSzTx/>
              <a:buFont typeface="Arial" panose="020B0604020202020204" pitchFamily="34" charset="0"/>
              <a:buChar char="•"/>
              <a:tabLst/>
              <a:defRPr/>
            </a:pPr>
            <a:r>
              <a:rPr lang="en-US" sz="2200" b="0" i="0" u="none" strike="noStrike" dirty="0">
                <a:effectLst/>
                <a:latin typeface="+mj-lt"/>
                <a:ea typeface="+mj-ea"/>
                <a:cs typeface="+mj-cs"/>
                <a:sym typeface="Helvetica Neue"/>
              </a:rPr>
              <a:t>Invest in training throughout your organization from entry level staff to C-level executives.</a:t>
            </a:r>
          </a:p>
          <a:p>
            <a:pPr marL="342900" marR="0" lvl="0" indent="-342900" defTabSz="457200" rtl="0" eaLnBrk="1" fontAlgn="auto" latinLnBrk="0" hangingPunct="1">
              <a:lnSpc>
                <a:spcPct val="117999"/>
              </a:lnSpc>
              <a:spcBef>
                <a:spcPts val="0"/>
              </a:spcBef>
              <a:spcAft>
                <a:spcPts val="0"/>
              </a:spcAft>
              <a:buClrTx/>
              <a:buSzTx/>
              <a:buFont typeface="Arial" panose="020B0604020202020204" pitchFamily="34" charset="0"/>
              <a:buChar char="•"/>
              <a:tabLst/>
              <a:defRPr/>
            </a:pPr>
            <a:r>
              <a:rPr lang="en-US" sz="2200" b="0" i="0" u="none" strike="noStrike" dirty="0">
                <a:effectLst/>
                <a:latin typeface="+mj-lt"/>
                <a:ea typeface="+mj-ea"/>
                <a:cs typeface="+mj-cs"/>
                <a:sym typeface="Helvetica Neue"/>
              </a:rPr>
              <a:t>Train those directly involved in the hiring process.</a:t>
            </a:r>
          </a:p>
          <a:p>
            <a:endParaRPr lang="en-US" b="1" dirty="0"/>
          </a:p>
        </p:txBody>
      </p:sp>
    </p:spTree>
    <p:extLst>
      <p:ext uri="{BB962C8B-B14F-4D97-AF65-F5344CB8AC3E}">
        <p14:creationId xmlns:p14="http://schemas.microsoft.com/office/powerpoint/2010/main" val="2504092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Tree>
    <p:extLst>
      <p:ext uri="{BB962C8B-B14F-4D97-AF65-F5344CB8AC3E}">
        <p14:creationId xmlns:p14="http://schemas.microsoft.com/office/powerpoint/2010/main" val="10992355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rtl="0" fontAlgn="base"/>
            <a:endParaRPr lang="en-US" b="1" dirty="0"/>
          </a:p>
        </p:txBody>
      </p:sp>
    </p:spTree>
    <p:extLst>
      <p:ext uri="{BB962C8B-B14F-4D97-AF65-F5344CB8AC3E}">
        <p14:creationId xmlns:p14="http://schemas.microsoft.com/office/powerpoint/2010/main" val="25891923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625600" y="1596248"/>
            <a:ext cx="9753600" cy="3395700"/>
          </a:xfrm>
          <a:prstGeom prst="rect">
            <a:avLst/>
          </a:prstGeom>
        </p:spPr>
        <p:txBody>
          <a:bodyPr anchor="b"/>
          <a:lstStyle>
            <a:lvl1pPr algn="ctr">
              <a:defRPr sz="6400"/>
            </a:lvl1pPr>
          </a:lstStyle>
          <a:p>
            <a:r>
              <a:t>Title Text</a:t>
            </a:r>
          </a:p>
        </p:txBody>
      </p:sp>
      <p:sp>
        <p:nvSpPr>
          <p:cNvPr id="12" name="Body Level One…"/>
          <p:cNvSpPr txBox="1">
            <a:spLocks noGrp="1"/>
          </p:cNvSpPr>
          <p:nvPr>
            <p:ph type="body" sz="quarter" idx="1"/>
          </p:nvPr>
        </p:nvSpPr>
        <p:spPr>
          <a:xfrm>
            <a:off x="1625600" y="5122898"/>
            <a:ext cx="9753600" cy="2354863"/>
          </a:xfrm>
          <a:prstGeom prst="rect">
            <a:avLst/>
          </a:prstGeom>
        </p:spPr>
        <p:txBody>
          <a:bodyPr/>
          <a:lstStyle>
            <a:lvl1pPr marL="0" indent="0" algn="ctr">
              <a:buSzTx/>
              <a:buFontTx/>
              <a:buNone/>
              <a:defRPr sz="2500"/>
            </a:lvl1pPr>
            <a:lvl2pPr marL="0" indent="487694" algn="ctr">
              <a:buSzTx/>
              <a:buFontTx/>
              <a:buNone/>
              <a:defRPr sz="2500"/>
            </a:lvl2pPr>
            <a:lvl3pPr marL="0" indent="975389" algn="ctr">
              <a:buSzTx/>
              <a:buFontTx/>
              <a:buNone/>
              <a:defRPr sz="2500"/>
            </a:lvl3pPr>
            <a:lvl4pPr marL="0" indent="1463085" algn="ctr">
              <a:buSzTx/>
              <a:buFontTx/>
              <a:buNone/>
              <a:defRPr sz="2500"/>
            </a:lvl4pPr>
            <a:lvl5pPr marL="0" indent="1950780" algn="ctr">
              <a:buSzTx/>
              <a:buFontTx/>
              <a:buNone/>
              <a:defRPr sz="25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887306" y="2431627"/>
            <a:ext cx="11216642" cy="4057227"/>
          </a:xfrm>
          <a:prstGeom prst="rect">
            <a:avLst/>
          </a:prstGeom>
        </p:spPr>
        <p:txBody>
          <a:bodyPr anchor="b"/>
          <a:lstStyle>
            <a:lvl1pPr>
              <a:defRPr sz="6400"/>
            </a:lvl1pPr>
          </a:lstStyle>
          <a:p>
            <a:r>
              <a:t>Title Text</a:t>
            </a:r>
          </a:p>
        </p:txBody>
      </p:sp>
      <p:sp>
        <p:nvSpPr>
          <p:cNvPr id="30" name="Body Level One…"/>
          <p:cNvSpPr txBox="1">
            <a:spLocks noGrp="1"/>
          </p:cNvSpPr>
          <p:nvPr>
            <p:ph type="body" sz="quarter" idx="1"/>
          </p:nvPr>
        </p:nvSpPr>
        <p:spPr>
          <a:xfrm>
            <a:off x="887306" y="6527237"/>
            <a:ext cx="11216642" cy="2133600"/>
          </a:xfrm>
          <a:prstGeom prst="rect">
            <a:avLst/>
          </a:prstGeom>
        </p:spPr>
        <p:txBody>
          <a:bodyPr/>
          <a:lstStyle>
            <a:lvl1pPr marL="0" indent="0">
              <a:buSzTx/>
              <a:buFontTx/>
              <a:buNone/>
              <a:defRPr sz="2500">
                <a:solidFill>
                  <a:srgbClr val="888888"/>
                </a:solidFill>
              </a:defRPr>
            </a:lvl1pPr>
            <a:lvl2pPr marL="0" indent="487694">
              <a:buSzTx/>
              <a:buFontTx/>
              <a:buNone/>
              <a:defRPr sz="2500">
                <a:solidFill>
                  <a:srgbClr val="888888"/>
                </a:solidFill>
              </a:defRPr>
            </a:lvl2pPr>
            <a:lvl3pPr marL="0" indent="975389">
              <a:buSzTx/>
              <a:buFontTx/>
              <a:buNone/>
              <a:defRPr sz="2500">
                <a:solidFill>
                  <a:srgbClr val="888888"/>
                </a:solidFill>
              </a:defRPr>
            </a:lvl3pPr>
            <a:lvl4pPr marL="0" indent="1463085">
              <a:buSzTx/>
              <a:buFontTx/>
              <a:buNone/>
              <a:defRPr sz="2500">
                <a:solidFill>
                  <a:srgbClr val="888888"/>
                </a:solidFill>
              </a:defRPr>
            </a:lvl4pPr>
            <a:lvl5pPr marL="0" indent="1950780">
              <a:buSzTx/>
              <a:buFontTx/>
              <a:buNone/>
              <a:defRPr sz="25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894080" y="2596444"/>
            <a:ext cx="5527041" cy="618857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xfrm>
            <a:off x="895774" y="519290"/>
            <a:ext cx="11216641" cy="1885246"/>
          </a:xfrm>
          <a:prstGeom prst="rect">
            <a:avLst/>
          </a:prstGeom>
        </p:spPr>
        <p:txBody>
          <a:bodyPr/>
          <a:lstStyle/>
          <a:p>
            <a:r>
              <a:t>Title Text</a:t>
            </a:r>
          </a:p>
        </p:txBody>
      </p:sp>
      <p:sp>
        <p:nvSpPr>
          <p:cNvPr id="48" name="Body Level One…"/>
          <p:cNvSpPr txBox="1">
            <a:spLocks noGrp="1"/>
          </p:cNvSpPr>
          <p:nvPr>
            <p:ph type="body" sz="quarter" idx="1"/>
          </p:nvPr>
        </p:nvSpPr>
        <p:spPr>
          <a:xfrm>
            <a:off x="895774" y="2390987"/>
            <a:ext cx="5501640" cy="1171787"/>
          </a:xfrm>
          <a:prstGeom prst="rect">
            <a:avLst/>
          </a:prstGeom>
        </p:spPr>
        <p:txBody>
          <a:bodyPr anchor="b"/>
          <a:lstStyle>
            <a:lvl1pPr marL="0" indent="0">
              <a:buSzTx/>
              <a:buFontTx/>
              <a:buNone/>
              <a:defRPr sz="2500" b="1"/>
            </a:lvl1pPr>
            <a:lvl2pPr marL="0" indent="487694">
              <a:buSzTx/>
              <a:buFontTx/>
              <a:buNone/>
              <a:defRPr sz="2500" b="1"/>
            </a:lvl2pPr>
            <a:lvl3pPr marL="0" indent="975389">
              <a:buSzTx/>
              <a:buFontTx/>
              <a:buNone/>
              <a:defRPr sz="2500" b="1"/>
            </a:lvl3pPr>
            <a:lvl4pPr marL="0" indent="1463085">
              <a:buSzTx/>
              <a:buFontTx/>
              <a:buNone/>
              <a:defRPr sz="2500" b="1"/>
            </a:lvl4pPr>
            <a:lvl5pPr marL="0" indent="1950780">
              <a:buSzTx/>
              <a:buFontTx/>
              <a:buNone/>
              <a:defRPr sz="25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21"/>
          </p:nvPr>
        </p:nvSpPr>
        <p:spPr>
          <a:xfrm>
            <a:off x="6583680" y="2390986"/>
            <a:ext cx="5528735" cy="1171788"/>
          </a:xfrm>
          <a:prstGeom prst="rect">
            <a:avLst/>
          </a:prstGeom>
        </p:spPr>
        <p:txBody>
          <a:bodyPr anchor="b"/>
          <a:lstStyle/>
          <a:p>
            <a:pPr marL="0" indent="0">
              <a:buSzTx/>
              <a:buFontTx/>
              <a:buNone/>
              <a:defRPr sz="2500" b="1"/>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895774" y="650240"/>
            <a:ext cx="4194386" cy="2275840"/>
          </a:xfrm>
          <a:prstGeom prst="rect">
            <a:avLst/>
          </a:prstGeom>
        </p:spPr>
        <p:txBody>
          <a:bodyPr anchor="b"/>
          <a:lstStyle>
            <a:lvl1pPr>
              <a:defRPr sz="3400"/>
            </a:lvl1pPr>
          </a:lstStyle>
          <a:p>
            <a:r>
              <a:t>Title Text</a:t>
            </a:r>
          </a:p>
        </p:txBody>
      </p:sp>
      <p:sp>
        <p:nvSpPr>
          <p:cNvPr id="73" name="Body Level One…"/>
          <p:cNvSpPr txBox="1">
            <a:spLocks noGrp="1"/>
          </p:cNvSpPr>
          <p:nvPr>
            <p:ph type="body" sz="half" idx="1"/>
          </p:nvPr>
        </p:nvSpPr>
        <p:spPr>
          <a:xfrm>
            <a:off x="5528733" y="1404338"/>
            <a:ext cx="6583682" cy="6931378"/>
          </a:xfrm>
          <a:prstGeom prst="rect">
            <a:avLst/>
          </a:prstGeom>
        </p:spPr>
        <p:txBody>
          <a:bodyPr/>
          <a:lstStyle>
            <a:lvl1pPr>
              <a:defRPr sz="3400"/>
            </a:lvl1pPr>
            <a:lvl2pPr marL="773585" indent="-285890">
              <a:defRPr sz="3400"/>
            </a:lvl2pPr>
            <a:lvl3pPr marL="1307023" indent="-331633">
              <a:defRPr sz="3400"/>
            </a:lvl3pPr>
            <a:lvl4pPr marL="1857886" indent="-394801">
              <a:defRPr sz="3400"/>
            </a:lvl4pPr>
            <a:lvl5pPr marL="2345582" indent="-394801">
              <a:defRPr sz="3400"/>
            </a:lvl5p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quarter" idx="21"/>
          </p:nvPr>
        </p:nvSpPr>
        <p:spPr>
          <a:xfrm>
            <a:off x="895774" y="2926079"/>
            <a:ext cx="4194386" cy="5420926"/>
          </a:xfrm>
          <a:prstGeom prst="rect">
            <a:avLst/>
          </a:prstGeom>
        </p:spPr>
        <p:txBody>
          <a:bodyPr/>
          <a:lstStyle/>
          <a:p>
            <a:pPr marL="0" indent="0">
              <a:buSzTx/>
              <a:buFontTx/>
              <a:buNone/>
              <a:defRPr sz="1700"/>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895774" y="650240"/>
            <a:ext cx="4194386" cy="2275840"/>
          </a:xfrm>
          <a:prstGeom prst="rect">
            <a:avLst/>
          </a:prstGeom>
        </p:spPr>
        <p:txBody>
          <a:bodyPr anchor="b"/>
          <a:lstStyle>
            <a:lvl1pPr>
              <a:defRPr sz="3400"/>
            </a:lvl1pPr>
          </a:lstStyle>
          <a:p>
            <a:r>
              <a:t>Title Text</a:t>
            </a:r>
          </a:p>
        </p:txBody>
      </p:sp>
      <p:sp>
        <p:nvSpPr>
          <p:cNvPr id="83" name="Picture Placeholder 2"/>
          <p:cNvSpPr>
            <a:spLocks noGrp="1"/>
          </p:cNvSpPr>
          <p:nvPr>
            <p:ph type="pic" sz="half" idx="21"/>
          </p:nvPr>
        </p:nvSpPr>
        <p:spPr>
          <a:xfrm>
            <a:off x="5528733" y="1404338"/>
            <a:ext cx="6583682" cy="6931378"/>
          </a:xfrm>
          <a:prstGeom prst="rect">
            <a:avLst/>
          </a:prstGeom>
        </p:spPr>
        <p:txBody>
          <a:bodyPr lIns="91439" rIns="91439">
            <a:noAutofit/>
          </a:bodyPr>
          <a:lstStyle/>
          <a:p>
            <a:endParaRPr/>
          </a:p>
        </p:txBody>
      </p:sp>
      <p:sp>
        <p:nvSpPr>
          <p:cNvPr id="84" name="Body Level One…"/>
          <p:cNvSpPr txBox="1">
            <a:spLocks noGrp="1"/>
          </p:cNvSpPr>
          <p:nvPr>
            <p:ph type="body" sz="quarter" idx="1"/>
          </p:nvPr>
        </p:nvSpPr>
        <p:spPr>
          <a:xfrm>
            <a:off x="895774" y="2926079"/>
            <a:ext cx="4194386" cy="5420926"/>
          </a:xfrm>
          <a:prstGeom prst="rect">
            <a:avLst/>
          </a:prstGeom>
        </p:spPr>
        <p:txBody>
          <a:bodyPr/>
          <a:lstStyle>
            <a:lvl1pPr marL="0" indent="0">
              <a:buSzTx/>
              <a:buFontTx/>
              <a:buNone/>
              <a:defRPr sz="1700"/>
            </a:lvl1pPr>
            <a:lvl2pPr marL="0" indent="487694">
              <a:buSzTx/>
              <a:buFontTx/>
              <a:buNone/>
              <a:defRPr sz="1700"/>
            </a:lvl2pPr>
            <a:lvl3pPr marL="0" indent="975389">
              <a:buSzTx/>
              <a:buFontTx/>
              <a:buNone/>
              <a:defRPr sz="1700"/>
            </a:lvl3pPr>
            <a:lvl4pPr marL="0" indent="1463085">
              <a:buSzTx/>
              <a:buFontTx/>
              <a:buNone/>
              <a:defRPr sz="1700"/>
            </a:lvl4pPr>
            <a:lvl5pPr marL="0" indent="1950780">
              <a:buSzTx/>
              <a:buFontTx/>
              <a:buNone/>
              <a:defRPr sz="17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92" name="Slide Number"/>
          <p:cNvSpPr txBox="1">
            <a:spLocks noGrp="1"/>
          </p:cNvSpPr>
          <p:nvPr>
            <p:ph type="sldNum" sz="quarter" idx="2"/>
          </p:nvPr>
        </p:nvSpPr>
        <p:spPr>
          <a:xfrm>
            <a:off x="8703729" y="8975002"/>
            <a:ext cx="346027" cy="343248"/>
          </a:xfrm>
          <a:prstGeom prst="rect">
            <a:avLst/>
          </a:prstGeom>
        </p:spPr>
        <p:txBody>
          <a:bodyPr lIns="50800" tIns="50800" rIns="50800" bIns="50800"/>
          <a:lstStyle>
            <a:lvl1pPr algn="l">
              <a:defRPr sz="1800">
                <a:solidFill>
                  <a:srgbClr val="000000"/>
                </a:solidFill>
              </a:defRPr>
            </a:lvl1pPr>
          </a:lstStyle>
          <a:p>
            <a:fld id="{86CB4B4D-7CA3-9044-876B-883B54F8677D}" type="slidenum">
              <a:t>‹#›</a:t>
            </a:fld>
            <a:endParaRPr/>
          </a:p>
        </p:txBody>
      </p:sp>
      <p:pic>
        <p:nvPicPr>
          <p:cNvPr id="93" name="Picture 2" descr="Picture 2"/>
          <p:cNvPicPr>
            <a:picLocks noChangeAspect="1"/>
          </p:cNvPicPr>
          <p:nvPr/>
        </p:nvPicPr>
        <p:blipFill>
          <a:blip r:embed="rId2"/>
          <a:srcRect r="5593"/>
          <a:stretch>
            <a:fillRect/>
          </a:stretch>
        </p:blipFill>
        <p:spPr>
          <a:xfrm>
            <a:off x="11084859" y="8512236"/>
            <a:ext cx="713365" cy="870353"/>
          </a:xfrm>
          <a:prstGeom prst="rect">
            <a:avLst/>
          </a:prstGeom>
          <a:ln w="12700">
            <a:miter lim="400000"/>
          </a:ln>
        </p:spPr>
      </p:pic>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100" name="List title goes here"/>
          <p:cNvSpPr txBox="1">
            <a:spLocks noGrp="1"/>
          </p:cNvSpPr>
          <p:nvPr>
            <p:ph type="title" hasCustomPrompt="1"/>
          </p:nvPr>
        </p:nvSpPr>
        <p:spPr>
          <a:xfrm>
            <a:off x="1303865" y="1845731"/>
            <a:ext cx="10464801" cy="1130301"/>
          </a:xfrm>
          <a:prstGeom prst="rect">
            <a:avLst/>
          </a:prstGeom>
        </p:spPr>
        <p:txBody>
          <a:bodyPr anchor="b"/>
          <a:lstStyle>
            <a:lvl1pPr>
              <a:defRPr sz="6000">
                <a:solidFill>
                  <a:srgbClr val="9ED5F2"/>
                </a:solidFill>
                <a:latin typeface="Century Gothic"/>
                <a:ea typeface="Century Gothic"/>
                <a:cs typeface="Century Gothic"/>
                <a:sym typeface="Century Gothic"/>
              </a:defRPr>
            </a:lvl1pPr>
          </a:lstStyle>
          <a:p>
            <a:r>
              <a:t>List title goes here</a:t>
            </a:r>
          </a:p>
        </p:txBody>
      </p:sp>
      <p:sp>
        <p:nvSpPr>
          <p:cNvPr id="101" name="Body Level One…"/>
          <p:cNvSpPr txBox="1">
            <a:spLocks noGrp="1"/>
          </p:cNvSpPr>
          <p:nvPr>
            <p:ph type="body" sz="half" idx="1" hasCustomPrompt="1"/>
          </p:nvPr>
        </p:nvSpPr>
        <p:spPr>
          <a:xfrm>
            <a:off x="1354664" y="3098798"/>
            <a:ext cx="10464801" cy="4673601"/>
          </a:xfrm>
          <a:prstGeom prst="rect">
            <a:avLst/>
          </a:prstGeom>
        </p:spPr>
        <p:txBody>
          <a:bodyPr/>
          <a:lstStyle>
            <a:lvl1pPr marL="285750" indent="-285750">
              <a:spcBef>
                <a:spcPts val="1200"/>
              </a:spcBef>
              <a:buClr>
                <a:srgbClr val="333F50"/>
              </a:buClr>
              <a:buFontTx/>
              <a:buChar char="▪"/>
              <a:defRPr sz="1800">
                <a:solidFill>
                  <a:srgbClr val="333F50"/>
                </a:solidFill>
                <a:latin typeface="Gotham Book"/>
                <a:ea typeface="Gotham Book"/>
                <a:cs typeface="Gotham Book"/>
                <a:sym typeface="Gotham Book"/>
              </a:defRPr>
            </a:lvl1pPr>
            <a:lvl2pPr marL="0" indent="0">
              <a:spcBef>
                <a:spcPts val="1200"/>
              </a:spcBef>
              <a:buClr>
                <a:srgbClr val="333F50"/>
              </a:buClr>
              <a:buSzTx/>
              <a:buFont typeface="Wingdings"/>
              <a:buNone/>
              <a:defRPr sz="1800">
                <a:solidFill>
                  <a:srgbClr val="333F50"/>
                </a:solidFill>
                <a:latin typeface="Gotham Book"/>
                <a:ea typeface="Gotham Book"/>
                <a:cs typeface="Gotham Book"/>
                <a:sym typeface="Gotham Book"/>
              </a:defRPr>
            </a:lvl2pPr>
            <a:lvl3pPr marL="0" indent="0">
              <a:spcBef>
                <a:spcPts val="1200"/>
              </a:spcBef>
              <a:buClr>
                <a:srgbClr val="333F50"/>
              </a:buClr>
              <a:buSzTx/>
              <a:buFont typeface="Wingdings"/>
              <a:buNone/>
              <a:defRPr sz="1800">
                <a:solidFill>
                  <a:srgbClr val="333F50"/>
                </a:solidFill>
                <a:latin typeface="Gotham Book"/>
                <a:ea typeface="Gotham Book"/>
                <a:cs typeface="Gotham Book"/>
                <a:sym typeface="Gotham Book"/>
              </a:defRPr>
            </a:lvl3pPr>
            <a:lvl4pPr marL="0" indent="0">
              <a:spcBef>
                <a:spcPts val="1200"/>
              </a:spcBef>
              <a:buClr>
                <a:srgbClr val="333F50"/>
              </a:buClr>
              <a:buSzTx/>
              <a:buFont typeface="Wingdings"/>
              <a:buNone/>
              <a:defRPr sz="1800">
                <a:solidFill>
                  <a:srgbClr val="333F50"/>
                </a:solidFill>
                <a:latin typeface="Gotham Book"/>
                <a:ea typeface="Gotham Book"/>
                <a:cs typeface="Gotham Book"/>
                <a:sym typeface="Gotham Book"/>
              </a:defRPr>
            </a:lvl4pPr>
            <a:lvl5pPr marL="0" indent="0">
              <a:spcBef>
                <a:spcPts val="1200"/>
              </a:spcBef>
              <a:buClr>
                <a:srgbClr val="333F50"/>
              </a:buClr>
              <a:buSzTx/>
              <a:buFont typeface="Wingdings"/>
              <a:buNone/>
              <a:defRPr sz="1800">
                <a:solidFill>
                  <a:srgbClr val="333F50"/>
                </a:solidFill>
                <a:latin typeface="Gotham Book"/>
                <a:ea typeface="Gotham Book"/>
                <a:cs typeface="Gotham Book"/>
                <a:sym typeface="Gotham Book"/>
              </a:defRPr>
            </a:lvl5pPr>
          </a:lstStyle>
          <a:p>
            <a:r>
              <a:t> Lorem ipsum dolor sit amet, consectetur adipiscing elit.</a:t>
            </a:r>
          </a:p>
          <a:p>
            <a:pPr lvl="1"/>
            <a:endParaRPr/>
          </a:p>
          <a:p>
            <a:pPr lvl="2"/>
            <a:endParaRPr/>
          </a:p>
          <a:p>
            <a:pPr lvl="3"/>
            <a:endParaRPr/>
          </a:p>
          <a:p>
            <a:pPr lvl="4"/>
            <a:endParaRPr/>
          </a:p>
        </p:txBody>
      </p:sp>
      <p:sp>
        <p:nvSpPr>
          <p:cNvPr id="102" name="Slide Number"/>
          <p:cNvSpPr txBox="1">
            <a:spLocks noGrp="1"/>
          </p:cNvSpPr>
          <p:nvPr>
            <p:ph type="sldNum" sz="quarter" idx="2"/>
          </p:nvPr>
        </p:nvSpPr>
        <p:spPr>
          <a:xfrm>
            <a:off x="8721915" y="9060710"/>
            <a:ext cx="346027" cy="343248"/>
          </a:xfrm>
          <a:prstGeom prst="rect">
            <a:avLst/>
          </a:prstGeom>
        </p:spPr>
        <p:txBody>
          <a:bodyPr lIns="50800" tIns="50800" rIns="50800" bIns="50800"/>
          <a:lstStyle>
            <a:lvl1pPr algn="l">
              <a:defRPr sz="1800">
                <a:solidFill>
                  <a:srgbClr val="000000"/>
                </a:solidFill>
              </a:defRPr>
            </a:lvl1pPr>
          </a:lstStyle>
          <a:p>
            <a:fld id="{86CB4B4D-7CA3-9044-876B-883B54F8677D}" type="slidenum">
              <a:t>‹#›</a:t>
            </a:fld>
            <a:endParaRPr/>
          </a:p>
        </p:txBody>
      </p:sp>
      <p:pic>
        <p:nvPicPr>
          <p:cNvPr id="103" name="Picture 2" descr="Picture 2"/>
          <p:cNvPicPr>
            <a:picLocks noChangeAspect="1"/>
          </p:cNvPicPr>
          <p:nvPr/>
        </p:nvPicPr>
        <p:blipFill>
          <a:blip r:embed="rId2"/>
          <a:stretch>
            <a:fillRect/>
          </a:stretch>
        </p:blipFill>
        <p:spPr>
          <a:xfrm>
            <a:off x="455944" y="8169192"/>
            <a:ext cx="1299103" cy="1299104"/>
          </a:xfrm>
          <a:prstGeom prst="rect">
            <a:avLst/>
          </a:prstGeom>
          <a:ln w="12700">
            <a:miter lim="400000"/>
          </a:ln>
        </p:spPr>
      </p:pic>
      <p:pic>
        <p:nvPicPr>
          <p:cNvPr id="104" name="Picture 5" descr="Picture 5"/>
          <p:cNvPicPr>
            <a:picLocks noChangeAspect="1"/>
          </p:cNvPicPr>
          <p:nvPr/>
        </p:nvPicPr>
        <p:blipFill>
          <a:blip r:embed="rId3"/>
          <a:srcRect r="5593"/>
          <a:stretch>
            <a:fillRect/>
          </a:stretch>
        </p:blipFill>
        <p:spPr>
          <a:xfrm>
            <a:off x="11215488" y="8597944"/>
            <a:ext cx="713365" cy="870353"/>
          </a:xfrm>
          <a:prstGeom prst="rect">
            <a:avLst/>
          </a:prstGeom>
          <a:ln w="12700">
            <a:miter lim="400000"/>
          </a:ln>
        </p:spPr>
      </p:pic>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94080" y="519290"/>
            <a:ext cx="11216641" cy="18852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894080" y="2596444"/>
            <a:ext cx="11216641" cy="61885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852096" y="9175634"/>
            <a:ext cx="258625" cy="248306"/>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txStyles>
    <p:titleStyle>
      <a:lvl1pPr marL="0" marR="0" indent="0" algn="l" defTabSz="975389" rtl="0" latinLnBrk="0">
        <a:lnSpc>
          <a:spcPct val="90000"/>
        </a:lnSpc>
        <a:spcBef>
          <a:spcPts val="0"/>
        </a:spcBef>
        <a:spcAft>
          <a:spcPts val="0"/>
        </a:spcAft>
        <a:buClrTx/>
        <a:buSzTx/>
        <a:buFontTx/>
        <a:buNone/>
        <a:tabLst/>
        <a:defRPr sz="4600" b="0" i="0" u="none" strike="noStrike" cap="none" spc="0" baseline="0">
          <a:solidFill>
            <a:srgbClr val="000000"/>
          </a:solidFill>
          <a:uFillTx/>
          <a:latin typeface="Calibri Light"/>
          <a:ea typeface="Calibri Light"/>
          <a:cs typeface="Calibri Light"/>
          <a:sym typeface="Calibri Light"/>
        </a:defRPr>
      </a:lvl1pPr>
      <a:lvl2pPr marL="0" marR="0" indent="0" algn="l" defTabSz="975389" rtl="0" latinLnBrk="0">
        <a:lnSpc>
          <a:spcPct val="90000"/>
        </a:lnSpc>
        <a:spcBef>
          <a:spcPts val="0"/>
        </a:spcBef>
        <a:spcAft>
          <a:spcPts val="0"/>
        </a:spcAft>
        <a:buClrTx/>
        <a:buSzTx/>
        <a:buFontTx/>
        <a:buNone/>
        <a:tabLst/>
        <a:defRPr sz="4600" b="0" i="0" u="none" strike="noStrike" cap="none" spc="0" baseline="0">
          <a:solidFill>
            <a:srgbClr val="000000"/>
          </a:solidFill>
          <a:uFillTx/>
          <a:latin typeface="Calibri Light"/>
          <a:ea typeface="Calibri Light"/>
          <a:cs typeface="Calibri Light"/>
          <a:sym typeface="Calibri Light"/>
        </a:defRPr>
      </a:lvl2pPr>
      <a:lvl3pPr marL="0" marR="0" indent="0" algn="l" defTabSz="975389" rtl="0" latinLnBrk="0">
        <a:lnSpc>
          <a:spcPct val="90000"/>
        </a:lnSpc>
        <a:spcBef>
          <a:spcPts val="0"/>
        </a:spcBef>
        <a:spcAft>
          <a:spcPts val="0"/>
        </a:spcAft>
        <a:buClrTx/>
        <a:buSzTx/>
        <a:buFontTx/>
        <a:buNone/>
        <a:tabLst/>
        <a:defRPr sz="4600" b="0" i="0" u="none" strike="noStrike" cap="none" spc="0" baseline="0">
          <a:solidFill>
            <a:srgbClr val="000000"/>
          </a:solidFill>
          <a:uFillTx/>
          <a:latin typeface="Calibri Light"/>
          <a:ea typeface="Calibri Light"/>
          <a:cs typeface="Calibri Light"/>
          <a:sym typeface="Calibri Light"/>
        </a:defRPr>
      </a:lvl3pPr>
      <a:lvl4pPr marL="0" marR="0" indent="0" algn="l" defTabSz="975389" rtl="0" latinLnBrk="0">
        <a:lnSpc>
          <a:spcPct val="90000"/>
        </a:lnSpc>
        <a:spcBef>
          <a:spcPts val="0"/>
        </a:spcBef>
        <a:spcAft>
          <a:spcPts val="0"/>
        </a:spcAft>
        <a:buClrTx/>
        <a:buSzTx/>
        <a:buFontTx/>
        <a:buNone/>
        <a:tabLst/>
        <a:defRPr sz="4600" b="0" i="0" u="none" strike="noStrike" cap="none" spc="0" baseline="0">
          <a:solidFill>
            <a:srgbClr val="000000"/>
          </a:solidFill>
          <a:uFillTx/>
          <a:latin typeface="Calibri Light"/>
          <a:ea typeface="Calibri Light"/>
          <a:cs typeface="Calibri Light"/>
          <a:sym typeface="Calibri Light"/>
        </a:defRPr>
      </a:lvl4pPr>
      <a:lvl5pPr marL="0" marR="0" indent="0" algn="l" defTabSz="975389" rtl="0" latinLnBrk="0">
        <a:lnSpc>
          <a:spcPct val="90000"/>
        </a:lnSpc>
        <a:spcBef>
          <a:spcPts val="0"/>
        </a:spcBef>
        <a:spcAft>
          <a:spcPts val="0"/>
        </a:spcAft>
        <a:buClrTx/>
        <a:buSzTx/>
        <a:buFontTx/>
        <a:buNone/>
        <a:tabLst/>
        <a:defRPr sz="4600" b="0" i="0" u="none" strike="noStrike" cap="none" spc="0" baseline="0">
          <a:solidFill>
            <a:srgbClr val="000000"/>
          </a:solidFill>
          <a:uFillTx/>
          <a:latin typeface="Calibri Light"/>
          <a:ea typeface="Calibri Light"/>
          <a:cs typeface="Calibri Light"/>
          <a:sym typeface="Calibri Light"/>
        </a:defRPr>
      </a:lvl5pPr>
      <a:lvl6pPr marL="0" marR="0" indent="0" algn="l" defTabSz="975389" rtl="0" latinLnBrk="0">
        <a:lnSpc>
          <a:spcPct val="90000"/>
        </a:lnSpc>
        <a:spcBef>
          <a:spcPts val="0"/>
        </a:spcBef>
        <a:spcAft>
          <a:spcPts val="0"/>
        </a:spcAft>
        <a:buClrTx/>
        <a:buSzTx/>
        <a:buFontTx/>
        <a:buNone/>
        <a:tabLst/>
        <a:defRPr sz="4600" b="0" i="0" u="none" strike="noStrike" cap="none" spc="0" baseline="0">
          <a:solidFill>
            <a:srgbClr val="000000"/>
          </a:solidFill>
          <a:uFillTx/>
          <a:latin typeface="Calibri Light"/>
          <a:ea typeface="Calibri Light"/>
          <a:cs typeface="Calibri Light"/>
          <a:sym typeface="Calibri Light"/>
        </a:defRPr>
      </a:lvl6pPr>
      <a:lvl7pPr marL="0" marR="0" indent="0" algn="l" defTabSz="975389" rtl="0" latinLnBrk="0">
        <a:lnSpc>
          <a:spcPct val="90000"/>
        </a:lnSpc>
        <a:spcBef>
          <a:spcPts val="0"/>
        </a:spcBef>
        <a:spcAft>
          <a:spcPts val="0"/>
        </a:spcAft>
        <a:buClrTx/>
        <a:buSzTx/>
        <a:buFontTx/>
        <a:buNone/>
        <a:tabLst/>
        <a:defRPr sz="4600" b="0" i="0" u="none" strike="noStrike" cap="none" spc="0" baseline="0">
          <a:solidFill>
            <a:srgbClr val="000000"/>
          </a:solidFill>
          <a:uFillTx/>
          <a:latin typeface="Calibri Light"/>
          <a:ea typeface="Calibri Light"/>
          <a:cs typeface="Calibri Light"/>
          <a:sym typeface="Calibri Light"/>
        </a:defRPr>
      </a:lvl7pPr>
      <a:lvl8pPr marL="0" marR="0" indent="0" algn="l" defTabSz="975389" rtl="0" latinLnBrk="0">
        <a:lnSpc>
          <a:spcPct val="90000"/>
        </a:lnSpc>
        <a:spcBef>
          <a:spcPts val="0"/>
        </a:spcBef>
        <a:spcAft>
          <a:spcPts val="0"/>
        </a:spcAft>
        <a:buClrTx/>
        <a:buSzTx/>
        <a:buFontTx/>
        <a:buNone/>
        <a:tabLst/>
        <a:defRPr sz="4600" b="0" i="0" u="none" strike="noStrike" cap="none" spc="0" baseline="0">
          <a:solidFill>
            <a:srgbClr val="000000"/>
          </a:solidFill>
          <a:uFillTx/>
          <a:latin typeface="Calibri Light"/>
          <a:ea typeface="Calibri Light"/>
          <a:cs typeface="Calibri Light"/>
          <a:sym typeface="Calibri Light"/>
        </a:defRPr>
      </a:lvl8pPr>
      <a:lvl9pPr marL="0" marR="0" indent="0" algn="l" defTabSz="975389" rtl="0" latinLnBrk="0">
        <a:lnSpc>
          <a:spcPct val="90000"/>
        </a:lnSpc>
        <a:spcBef>
          <a:spcPts val="0"/>
        </a:spcBef>
        <a:spcAft>
          <a:spcPts val="0"/>
        </a:spcAft>
        <a:buClrTx/>
        <a:buSzTx/>
        <a:buFontTx/>
        <a:buNone/>
        <a:tabLst/>
        <a:defRPr sz="4600" b="0" i="0" u="none" strike="noStrike" cap="none" spc="0" baseline="0">
          <a:solidFill>
            <a:srgbClr val="000000"/>
          </a:solidFill>
          <a:uFillTx/>
          <a:latin typeface="Calibri Light"/>
          <a:ea typeface="Calibri Light"/>
          <a:cs typeface="Calibri Light"/>
          <a:sym typeface="Calibri Light"/>
        </a:defRPr>
      </a:lvl9pPr>
    </p:titleStyle>
    <p:bodyStyle>
      <a:lvl1pPr marL="243848" marR="0" indent="-243848" algn="l" defTabSz="975389" rtl="0" latinLnBrk="0">
        <a:lnSpc>
          <a:spcPct val="90000"/>
        </a:lnSpc>
        <a:spcBef>
          <a:spcPts val="1000"/>
        </a:spcBef>
        <a:spcAft>
          <a:spcPts val="0"/>
        </a:spcAft>
        <a:buClrTx/>
        <a:buSzPct val="100000"/>
        <a:buFont typeface="Arial"/>
        <a:buChar char="•"/>
        <a:tabLst/>
        <a:defRPr sz="2900" b="0" i="0" u="none" strike="noStrike" cap="none" spc="0" baseline="0">
          <a:solidFill>
            <a:srgbClr val="000000"/>
          </a:solidFill>
          <a:uFillTx/>
          <a:latin typeface="Calibri"/>
          <a:ea typeface="Calibri"/>
          <a:cs typeface="Calibri"/>
          <a:sym typeface="Calibri"/>
        </a:defRPr>
      </a:lvl1pPr>
      <a:lvl2pPr marL="770558" marR="0" indent="-282863" algn="l" defTabSz="975389" rtl="0" latinLnBrk="0">
        <a:lnSpc>
          <a:spcPct val="90000"/>
        </a:lnSpc>
        <a:spcBef>
          <a:spcPts val="1000"/>
        </a:spcBef>
        <a:spcAft>
          <a:spcPts val="0"/>
        </a:spcAft>
        <a:buClrTx/>
        <a:buSzPct val="100000"/>
        <a:buFont typeface="Arial"/>
        <a:buChar char="•"/>
        <a:tabLst/>
        <a:defRPr sz="2900" b="0" i="0" u="none" strike="noStrike" cap="none" spc="0" baseline="0">
          <a:solidFill>
            <a:srgbClr val="000000"/>
          </a:solidFill>
          <a:uFillTx/>
          <a:latin typeface="Calibri"/>
          <a:ea typeface="Calibri"/>
          <a:cs typeface="Calibri"/>
          <a:sym typeface="Calibri"/>
        </a:defRPr>
      </a:lvl2pPr>
      <a:lvl3pPr marL="1312132" marR="0" indent="-336742" algn="l" defTabSz="975389" rtl="0" latinLnBrk="0">
        <a:lnSpc>
          <a:spcPct val="90000"/>
        </a:lnSpc>
        <a:spcBef>
          <a:spcPts val="1000"/>
        </a:spcBef>
        <a:spcAft>
          <a:spcPts val="0"/>
        </a:spcAft>
        <a:buClrTx/>
        <a:buSzPct val="100000"/>
        <a:buFont typeface="Arial"/>
        <a:buChar char="•"/>
        <a:tabLst/>
        <a:defRPr sz="2900" b="0" i="0" u="none" strike="noStrike" cap="none" spc="0" baseline="0">
          <a:solidFill>
            <a:srgbClr val="000000"/>
          </a:solidFill>
          <a:uFillTx/>
          <a:latin typeface="Calibri"/>
          <a:ea typeface="Calibri"/>
          <a:cs typeface="Calibri"/>
          <a:sym typeface="Calibri"/>
        </a:defRPr>
      </a:lvl3pPr>
      <a:lvl4pPr marL="1835274" marR="0" indent="-372189" algn="l" defTabSz="975389" rtl="0" latinLnBrk="0">
        <a:lnSpc>
          <a:spcPct val="90000"/>
        </a:lnSpc>
        <a:spcBef>
          <a:spcPts val="1000"/>
        </a:spcBef>
        <a:spcAft>
          <a:spcPts val="0"/>
        </a:spcAft>
        <a:buClrTx/>
        <a:buSzPct val="100000"/>
        <a:buFont typeface="Arial"/>
        <a:buChar char="•"/>
        <a:tabLst/>
        <a:defRPr sz="2900" b="0" i="0" u="none" strike="noStrike" cap="none" spc="0" baseline="0">
          <a:solidFill>
            <a:srgbClr val="000000"/>
          </a:solidFill>
          <a:uFillTx/>
          <a:latin typeface="Calibri"/>
          <a:ea typeface="Calibri"/>
          <a:cs typeface="Calibri"/>
          <a:sym typeface="Calibri"/>
        </a:defRPr>
      </a:lvl4pPr>
      <a:lvl5pPr marL="2322970" marR="0" indent="-372189" algn="l" defTabSz="975389" rtl="0" latinLnBrk="0">
        <a:lnSpc>
          <a:spcPct val="90000"/>
        </a:lnSpc>
        <a:spcBef>
          <a:spcPts val="1000"/>
        </a:spcBef>
        <a:spcAft>
          <a:spcPts val="0"/>
        </a:spcAft>
        <a:buClrTx/>
        <a:buSzPct val="100000"/>
        <a:buFont typeface="Arial"/>
        <a:buChar char="•"/>
        <a:tabLst/>
        <a:defRPr sz="2900" b="0" i="0" u="none" strike="noStrike" cap="none" spc="0" baseline="0">
          <a:solidFill>
            <a:srgbClr val="000000"/>
          </a:solidFill>
          <a:uFillTx/>
          <a:latin typeface="Calibri"/>
          <a:ea typeface="Calibri"/>
          <a:cs typeface="Calibri"/>
          <a:sym typeface="Calibri"/>
        </a:defRPr>
      </a:lvl5pPr>
      <a:lvl6pPr marL="2810665" marR="0" indent="-372189" algn="l" defTabSz="975389" rtl="0" latinLnBrk="0">
        <a:lnSpc>
          <a:spcPct val="90000"/>
        </a:lnSpc>
        <a:spcBef>
          <a:spcPts val="1000"/>
        </a:spcBef>
        <a:spcAft>
          <a:spcPts val="0"/>
        </a:spcAft>
        <a:buClrTx/>
        <a:buSzPct val="100000"/>
        <a:buFont typeface="Arial"/>
        <a:buChar char="•"/>
        <a:tabLst/>
        <a:defRPr sz="2900" b="0" i="0" u="none" strike="noStrike" cap="none" spc="0" baseline="0">
          <a:solidFill>
            <a:srgbClr val="000000"/>
          </a:solidFill>
          <a:uFillTx/>
          <a:latin typeface="Calibri"/>
          <a:ea typeface="Calibri"/>
          <a:cs typeface="Calibri"/>
          <a:sym typeface="Calibri"/>
        </a:defRPr>
      </a:lvl6pPr>
      <a:lvl7pPr marL="3298359" marR="0" indent="-372188" algn="l" defTabSz="975389" rtl="0" latinLnBrk="0">
        <a:lnSpc>
          <a:spcPct val="90000"/>
        </a:lnSpc>
        <a:spcBef>
          <a:spcPts val="1000"/>
        </a:spcBef>
        <a:spcAft>
          <a:spcPts val="0"/>
        </a:spcAft>
        <a:buClrTx/>
        <a:buSzPct val="100000"/>
        <a:buFont typeface="Arial"/>
        <a:buChar char="•"/>
        <a:tabLst/>
        <a:defRPr sz="2900" b="0" i="0" u="none" strike="noStrike" cap="none" spc="0" baseline="0">
          <a:solidFill>
            <a:srgbClr val="000000"/>
          </a:solidFill>
          <a:uFillTx/>
          <a:latin typeface="Calibri"/>
          <a:ea typeface="Calibri"/>
          <a:cs typeface="Calibri"/>
          <a:sym typeface="Calibri"/>
        </a:defRPr>
      </a:lvl7pPr>
      <a:lvl8pPr marL="3786054" marR="0" indent="-372188" algn="l" defTabSz="975389" rtl="0" latinLnBrk="0">
        <a:lnSpc>
          <a:spcPct val="90000"/>
        </a:lnSpc>
        <a:spcBef>
          <a:spcPts val="1000"/>
        </a:spcBef>
        <a:spcAft>
          <a:spcPts val="0"/>
        </a:spcAft>
        <a:buClrTx/>
        <a:buSzPct val="100000"/>
        <a:buFont typeface="Arial"/>
        <a:buChar char="•"/>
        <a:tabLst/>
        <a:defRPr sz="2900" b="0" i="0" u="none" strike="noStrike" cap="none" spc="0" baseline="0">
          <a:solidFill>
            <a:srgbClr val="000000"/>
          </a:solidFill>
          <a:uFillTx/>
          <a:latin typeface="Calibri"/>
          <a:ea typeface="Calibri"/>
          <a:cs typeface="Calibri"/>
          <a:sym typeface="Calibri"/>
        </a:defRPr>
      </a:lvl8pPr>
      <a:lvl9pPr marL="4273751" marR="0" indent="-372188" algn="l" defTabSz="975389" rtl="0" latinLnBrk="0">
        <a:lnSpc>
          <a:spcPct val="90000"/>
        </a:lnSpc>
        <a:spcBef>
          <a:spcPts val="1000"/>
        </a:spcBef>
        <a:spcAft>
          <a:spcPts val="0"/>
        </a:spcAft>
        <a:buClrTx/>
        <a:buSzPct val="100000"/>
        <a:buFont typeface="Arial"/>
        <a:buChar char="•"/>
        <a:tabLst/>
        <a:defRPr sz="2900" b="0" i="0" u="none" strike="noStrike" cap="none" spc="0" baseline="0">
          <a:solidFill>
            <a:srgbClr val="000000"/>
          </a:solidFill>
          <a:uFillTx/>
          <a:latin typeface="Calibri"/>
          <a:ea typeface="Calibri"/>
          <a:cs typeface="Calibri"/>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TextBox 1"/>
          <p:cNvSpPr txBox="1">
            <a:spLocks noGrp="1"/>
          </p:cNvSpPr>
          <p:nvPr>
            <p:ph type="sldNum" sz="quarter" idx="2"/>
          </p:nvPr>
        </p:nvSpPr>
        <p:spPr>
          <a:xfrm>
            <a:off x="12247450" y="8911675"/>
            <a:ext cx="283221" cy="4699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lgn="r" defTabSz="584200">
              <a:defRPr sz="2400">
                <a:solidFill>
                  <a:srgbClr val="808080"/>
                </a:solidFill>
                <a:latin typeface="Century Gothic"/>
                <a:ea typeface="Century Gothic"/>
                <a:cs typeface="Century Gothic"/>
                <a:sym typeface="Century Gothic"/>
              </a:defRPr>
            </a:lvl1pPr>
          </a:lstStyle>
          <a:p>
            <a:fld id="{86CB4B4D-7CA3-9044-876B-883B54F8677D}" type="slidenum">
              <a:t>1</a:t>
            </a:fld>
            <a:endParaRPr/>
          </a:p>
        </p:txBody>
      </p:sp>
      <p:sp>
        <p:nvSpPr>
          <p:cNvPr id="114" name="Shape 34"/>
          <p:cNvSpPr txBox="1">
            <a:spLocks noGrp="1"/>
          </p:cNvSpPr>
          <p:nvPr>
            <p:ph type="body" sz="quarter" idx="4294967295"/>
          </p:nvPr>
        </p:nvSpPr>
        <p:spPr>
          <a:xfrm>
            <a:off x="3131847" y="1482526"/>
            <a:ext cx="6741105" cy="846318"/>
          </a:xfrm>
          <a:prstGeom prst="rect">
            <a:avLst/>
          </a:prstGeom>
        </p:spPr>
        <p:txBody>
          <a:bodyPr>
            <a:normAutofit fontScale="77500" lnSpcReduction="20000"/>
          </a:bodyPr>
          <a:lstStyle>
            <a:lvl1pPr marL="0" indent="0" algn="ctr">
              <a:spcBef>
                <a:spcPts val="0"/>
              </a:spcBef>
              <a:buSzTx/>
              <a:buNone/>
              <a:defRPr sz="4700">
                <a:solidFill>
                  <a:srgbClr val="023367"/>
                </a:solidFill>
                <a:latin typeface="Century Gothic"/>
                <a:ea typeface="Century Gothic"/>
                <a:cs typeface="Century Gothic"/>
                <a:sym typeface="Century Gothic"/>
              </a:defRPr>
            </a:lvl1pPr>
          </a:lstStyle>
          <a:p>
            <a:r>
              <a:rPr lang="en-CA" dirty="0"/>
              <a:t>Diversity, Equity and Inclusion </a:t>
            </a:r>
            <a:endParaRPr dirty="0"/>
          </a:p>
        </p:txBody>
      </p:sp>
      <p:sp>
        <p:nvSpPr>
          <p:cNvPr id="115" name="Shape 37"/>
          <p:cNvSpPr txBox="1"/>
          <p:nvPr/>
        </p:nvSpPr>
        <p:spPr>
          <a:xfrm>
            <a:off x="1072201" y="9292729"/>
            <a:ext cx="9563254" cy="381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defTabSz="457200">
              <a:lnSpc>
                <a:spcPct val="120000"/>
              </a:lnSpc>
              <a:spcBef>
                <a:spcPts val="600"/>
              </a:spcBef>
              <a:defRPr sz="800">
                <a:solidFill>
                  <a:srgbClr val="808080"/>
                </a:solidFill>
                <a:latin typeface="Century Gothic"/>
                <a:ea typeface="Century Gothic"/>
                <a:cs typeface="Century Gothic"/>
                <a:sym typeface="Century Gothic"/>
              </a:defRPr>
            </a:pPr>
            <a:r>
              <a:t>These copyrighted materials are the sole and exclusive property of Woolgar VanWiechen Cosgriffe Ducoffe LLP (“WVCD”). These materials are for the sole use of the person or entity to whom they were delivered by WVCD. No part of these materials may be reproduced or disclosed to any person without the express written consent of WVCD</a:t>
            </a:r>
            <a:r>
              <a:rPr>
                <a:solidFill>
                  <a:srgbClr val="FFC32C"/>
                </a:solidFill>
              </a:rPr>
              <a:t>.</a:t>
            </a:r>
          </a:p>
        </p:txBody>
      </p:sp>
      <p:pic>
        <p:nvPicPr>
          <p:cNvPr id="117" name="Picture 2" descr="Picture 2"/>
          <p:cNvPicPr>
            <a:picLocks noChangeAspect="1"/>
          </p:cNvPicPr>
          <p:nvPr/>
        </p:nvPicPr>
        <p:blipFill>
          <a:blip r:embed="rId2"/>
          <a:stretch>
            <a:fillRect/>
          </a:stretch>
        </p:blipFill>
        <p:spPr>
          <a:xfrm>
            <a:off x="579610" y="580794"/>
            <a:ext cx="1534114" cy="1534114"/>
          </a:xfrm>
          <a:prstGeom prst="rect">
            <a:avLst/>
          </a:prstGeom>
          <a:ln w="12700">
            <a:miter lim="400000"/>
          </a:ln>
        </p:spPr>
      </p:pic>
      <p:pic>
        <p:nvPicPr>
          <p:cNvPr id="118" name="iStock-623427722.jpg" descr="iStock-623427722.jpg"/>
          <p:cNvPicPr>
            <a:picLocks noChangeAspect="1"/>
          </p:cNvPicPr>
          <p:nvPr/>
        </p:nvPicPr>
        <p:blipFill>
          <a:blip r:embed="rId3"/>
          <a:stretch>
            <a:fillRect/>
          </a:stretch>
        </p:blipFill>
        <p:spPr>
          <a:xfrm>
            <a:off x="2929963" y="3388851"/>
            <a:ext cx="7144874" cy="4768462"/>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TextBox 7"/>
          <p:cNvSpPr txBox="1">
            <a:spLocks noGrp="1"/>
          </p:cNvSpPr>
          <p:nvPr>
            <p:ph type="sldNum" sz="quarter" idx="2"/>
          </p:nvPr>
        </p:nvSpPr>
        <p:spPr>
          <a:xfrm>
            <a:off x="12265635" y="8997383"/>
            <a:ext cx="283221" cy="4699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lgn="r" defTabSz="584200">
              <a:defRPr sz="2400">
                <a:solidFill>
                  <a:srgbClr val="023367"/>
                </a:solidFill>
                <a:latin typeface="Century Gothic"/>
                <a:ea typeface="Century Gothic"/>
                <a:cs typeface="Century Gothic"/>
                <a:sym typeface="Century Gothic"/>
              </a:defRPr>
            </a:lvl1pPr>
          </a:lstStyle>
          <a:p>
            <a:fld id="{86CB4B4D-7CA3-9044-876B-883B54F8677D}" type="slidenum">
              <a:rPr/>
              <a:t>2</a:t>
            </a:fld>
            <a:endParaRPr/>
          </a:p>
        </p:txBody>
      </p:sp>
      <p:sp>
        <p:nvSpPr>
          <p:cNvPr id="121" name="Title 5"/>
          <p:cNvSpPr txBox="1">
            <a:spLocks noGrp="1"/>
          </p:cNvSpPr>
          <p:nvPr>
            <p:ph type="title"/>
          </p:nvPr>
        </p:nvSpPr>
        <p:spPr>
          <a:xfrm>
            <a:off x="262466" y="778932"/>
            <a:ext cx="12123498" cy="1130301"/>
          </a:xfrm>
          <a:prstGeom prst="rect">
            <a:avLst/>
          </a:prstGeom>
        </p:spPr>
        <p:txBody>
          <a:bodyPr/>
          <a:lstStyle>
            <a:lvl1pPr>
              <a:defRPr sz="4400"/>
            </a:lvl1pPr>
          </a:lstStyle>
          <a:p>
            <a:r>
              <a:rPr lang="en-CA" dirty="0">
                <a:solidFill>
                  <a:srgbClr val="023367"/>
                </a:solidFill>
              </a:rPr>
              <a:t>Agenda </a:t>
            </a:r>
            <a:r>
              <a:rPr dirty="0"/>
              <a:t> </a:t>
            </a:r>
          </a:p>
        </p:txBody>
      </p:sp>
      <p:sp>
        <p:nvSpPr>
          <p:cNvPr id="122" name="Text Placeholder 6"/>
          <p:cNvSpPr txBox="1">
            <a:spLocks noGrp="1"/>
          </p:cNvSpPr>
          <p:nvPr>
            <p:ph type="body" idx="1"/>
          </p:nvPr>
        </p:nvSpPr>
        <p:spPr>
          <a:xfrm>
            <a:off x="402164" y="2082798"/>
            <a:ext cx="11866035" cy="6134103"/>
          </a:xfrm>
          <a:prstGeom prst="rect">
            <a:avLst/>
          </a:prstGeom>
        </p:spPr>
        <p:txBody>
          <a:bodyPr/>
          <a:lstStyle/>
          <a:p>
            <a:pPr marL="536575" indent="-344488" algn="just">
              <a:tabLst>
                <a:tab pos="685800" algn="l"/>
              </a:tabLst>
              <a:defRPr sz="2400">
                <a:solidFill>
                  <a:srgbClr val="808080"/>
                </a:solidFill>
                <a:latin typeface="Century Gothic"/>
                <a:ea typeface="Century Gothic"/>
                <a:cs typeface="Century Gothic"/>
                <a:sym typeface="Century Gothic"/>
              </a:defRPr>
            </a:pPr>
            <a:r>
              <a:rPr lang="en-CA" dirty="0">
                <a:solidFill>
                  <a:schemeClr val="tx1"/>
                </a:solidFill>
              </a:rPr>
              <a:t>What is Diversity, Equity and Inclusion?</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en-CA" dirty="0">
                <a:solidFill>
                  <a:schemeClr val="tx1"/>
                </a:solidFill>
              </a:rPr>
              <a:t>Why is it important?</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en-CA" dirty="0">
                <a:solidFill>
                  <a:schemeClr val="tx1"/>
                </a:solidFill>
              </a:rPr>
              <a:t>How to promote it in your workplace?</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en-CA" dirty="0">
                <a:solidFill>
                  <a:schemeClr val="tx1"/>
                </a:solidFill>
              </a:rPr>
              <a:t>Conclusion </a:t>
            </a:r>
            <a:endParaRPr dirty="0">
              <a:solidFill>
                <a:schemeClr val="tx1"/>
              </a:solidFill>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TextBox 7"/>
          <p:cNvSpPr txBox="1">
            <a:spLocks noGrp="1"/>
          </p:cNvSpPr>
          <p:nvPr>
            <p:ph type="sldNum" sz="quarter" idx="2"/>
          </p:nvPr>
        </p:nvSpPr>
        <p:spPr>
          <a:xfrm>
            <a:off x="12265635" y="8997383"/>
            <a:ext cx="283221" cy="4699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lgn="r" defTabSz="584200">
              <a:defRPr sz="2400">
                <a:solidFill>
                  <a:srgbClr val="023367"/>
                </a:solidFill>
                <a:latin typeface="Century Gothic"/>
                <a:ea typeface="Century Gothic"/>
                <a:cs typeface="Century Gothic"/>
                <a:sym typeface="Century Gothic"/>
              </a:defRPr>
            </a:lvl1pPr>
          </a:lstStyle>
          <a:p>
            <a:fld id="{86CB4B4D-7CA3-9044-876B-883B54F8677D}" type="slidenum">
              <a:rPr/>
              <a:t>3</a:t>
            </a:fld>
            <a:endParaRPr/>
          </a:p>
        </p:txBody>
      </p:sp>
      <p:sp>
        <p:nvSpPr>
          <p:cNvPr id="125" name="Title 5"/>
          <p:cNvSpPr txBox="1">
            <a:spLocks noGrp="1"/>
          </p:cNvSpPr>
          <p:nvPr>
            <p:ph type="title"/>
          </p:nvPr>
        </p:nvSpPr>
        <p:spPr>
          <a:xfrm>
            <a:off x="283747" y="408490"/>
            <a:ext cx="12123498" cy="1130301"/>
          </a:xfrm>
          <a:prstGeom prst="rect">
            <a:avLst/>
          </a:prstGeom>
        </p:spPr>
        <p:txBody>
          <a:bodyPr/>
          <a:lstStyle/>
          <a:p>
            <a:pPr>
              <a:defRPr sz="4400"/>
            </a:pPr>
            <a:r>
              <a:rPr lang="en-CA" dirty="0">
                <a:solidFill>
                  <a:srgbClr val="023367"/>
                </a:solidFill>
              </a:rPr>
              <a:t>What is Diversity, Equity and Inclusion (DEI)?</a:t>
            </a:r>
            <a:endParaRPr dirty="0">
              <a:solidFill>
                <a:srgbClr val="8ECBEF"/>
              </a:solidFill>
            </a:endParaRPr>
          </a:p>
        </p:txBody>
      </p:sp>
      <p:sp>
        <p:nvSpPr>
          <p:cNvPr id="126" name="Text Placeholder 6"/>
          <p:cNvSpPr txBox="1">
            <a:spLocks noGrp="1"/>
          </p:cNvSpPr>
          <p:nvPr>
            <p:ph type="body" idx="1"/>
          </p:nvPr>
        </p:nvSpPr>
        <p:spPr>
          <a:xfrm>
            <a:off x="659218" y="1674282"/>
            <a:ext cx="11606417" cy="6470258"/>
          </a:xfrm>
          <a:prstGeom prst="rect">
            <a:avLst/>
          </a:prstGeom>
        </p:spPr>
        <p:txBody>
          <a:bodyPr>
            <a:normAutofit/>
          </a:bodyPr>
          <a:lstStyle/>
          <a:p>
            <a:pPr marL="536575" indent="-344488" algn="just">
              <a:tabLst>
                <a:tab pos="685800" algn="l"/>
              </a:tabLst>
              <a:defRPr sz="2400">
                <a:solidFill>
                  <a:srgbClr val="808080"/>
                </a:solidFill>
                <a:latin typeface="Century Gothic"/>
                <a:ea typeface="Century Gothic"/>
                <a:cs typeface="Century Gothic"/>
                <a:sym typeface="Century Gothic"/>
              </a:defRPr>
            </a:pPr>
            <a:r>
              <a:rPr lang="en-US" sz="2400" b="1" dirty="0">
                <a:solidFill>
                  <a:schemeClr val="tx1"/>
                </a:solidFill>
              </a:rPr>
              <a:t>Diversity: </a:t>
            </a:r>
            <a:r>
              <a:rPr lang="en-US" sz="2400" dirty="0">
                <a:solidFill>
                  <a:schemeClr val="tx1"/>
                </a:solidFill>
              </a:rPr>
              <a:t>All the ways in which people differ.</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en-US" sz="2400" b="1" dirty="0">
                <a:solidFill>
                  <a:schemeClr val="tx1"/>
                </a:solidFill>
              </a:rPr>
              <a:t>Equity</a:t>
            </a:r>
            <a:r>
              <a:rPr lang="en-US" sz="2400" dirty="0">
                <a:solidFill>
                  <a:schemeClr val="tx1"/>
                </a:solidFill>
              </a:rPr>
              <a:t>: Refers to the fair and respectful treatment of all people, taking into account fair outcomes for each individual. </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en-US" sz="2400" b="1" dirty="0">
                <a:solidFill>
                  <a:schemeClr val="tx1"/>
                </a:solidFill>
              </a:rPr>
              <a:t>Inclusion</a:t>
            </a:r>
            <a:r>
              <a:rPr lang="en-US" sz="2400" dirty="0">
                <a:solidFill>
                  <a:schemeClr val="tx1"/>
                </a:solidFill>
              </a:rPr>
              <a:t>: Creating a welcoming work environment where everyone is respected and accepted</a:t>
            </a:r>
            <a:r>
              <a:rPr lang="en-US" sz="3200" dirty="0">
                <a:solidFill>
                  <a:schemeClr val="tx1"/>
                </a:solidFill>
              </a:rPr>
              <a:t>. </a:t>
            </a:r>
          </a:p>
          <a:p>
            <a:pPr marL="819150" indent="0" algn="just">
              <a:lnSpc>
                <a:spcPct val="120000"/>
              </a:lnSpc>
              <a:buNone/>
              <a:tabLst>
                <a:tab pos="685800" algn="l"/>
              </a:tabLst>
              <a:defRPr sz="2000">
                <a:solidFill>
                  <a:srgbClr val="808080"/>
                </a:solidFill>
                <a:latin typeface="Century Gothic"/>
                <a:ea typeface="Century Gothic"/>
                <a:cs typeface="Century Gothic"/>
                <a:sym typeface="Century Gothic"/>
              </a:defRPr>
            </a:pPr>
            <a:endParaRPr lang="en-US" sz="5600" i="1" dirty="0">
              <a:solidFill>
                <a:schemeClr val="tx1"/>
              </a:solidFill>
            </a:endParaRPr>
          </a:p>
          <a:p>
            <a:pPr marL="819150" indent="0" algn="just">
              <a:lnSpc>
                <a:spcPct val="120000"/>
              </a:lnSpc>
              <a:buNone/>
              <a:tabLst>
                <a:tab pos="685800" algn="l"/>
              </a:tabLst>
              <a:defRPr sz="2000">
                <a:solidFill>
                  <a:srgbClr val="808080"/>
                </a:solidFill>
                <a:latin typeface="Century Gothic"/>
                <a:ea typeface="Century Gothic"/>
                <a:cs typeface="Century Gothic"/>
                <a:sym typeface="Century Gothic"/>
              </a:defRPr>
            </a:pPr>
            <a:endParaRPr lang="en-US" sz="5600" i="1" dirty="0">
              <a:solidFill>
                <a:schemeClr val="tx1"/>
              </a:solidFill>
            </a:endParaRPr>
          </a:p>
          <a:p>
            <a:pPr marL="1258888" indent="0" algn="just">
              <a:buNone/>
              <a:tabLst>
                <a:tab pos="685800" algn="l"/>
              </a:tabLst>
              <a:defRPr sz="1600">
                <a:solidFill>
                  <a:srgbClr val="808080"/>
                </a:solidFill>
                <a:latin typeface="Century Gothic"/>
                <a:ea typeface="Century Gothic"/>
                <a:cs typeface="Century Gothic"/>
                <a:sym typeface="Century Gothic"/>
              </a:defRPr>
            </a:pPr>
            <a:endParaRPr lang="en-US" dirty="0"/>
          </a:p>
          <a:p>
            <a:pPr marL="1603375" indent="-344487" algn="just">
              <a:buFont typeface="Courier New"/>
              <a:buChar char="o"/>
              <a:tabLst>
                <a:tab pos="685800" algn="l"/>
              </a:tabLst>
              <a:defRPr sz="1600">
                <a:solidFill>
                  <a:srgbClr val="808080"/>
                </a:solidFill>
                <a:latin typeface="Century Gothic"/>
                <a:ea typeface="Century Gothic"/>
                <a:cs typeface="Century Gothic"/>
                <a:sym typeface="Century Gothic"/>
              </a:defRPr>
            </a:pPr>
            <a:endParaRPr lang="en-US" dirty="0"/>
          </a:p>
          <a:p>
            <a:pPr marL="1603375" indent="-344487" algn="just">
              <a:buFont typeface="Courier New"/>
              <a:buChar char="o"/>
              <a:tabLst>
                <a:tab pos="685800" algn="l"/>
              </a:tabLst>
              <a:defRPr sz="1600">
                <a:solidFill>
                  <a:srgbClr val="808080"/>
                </a:solidFill>
                <a:latin typeface="Century Gothic"/>
                <a:ea typeface="Century Gothic"/>
                <a:cs typeface="Century Gothic"/>
                <a:sym typeface="Century Gothic"/>
              </a:defRPr>
            </a:pPr>
            <a:endParaRPr lang="en-US" dirty="0"/>
          </a:p>
        </p:txBody>
      </p:sp>
      <p:pic>
        <p:nvPicPr>
          <p:cNvPr id="6" name="Picture 5">
            <a:extLst>
              <a:ext uri="{FF2B5EF4-FFF2-40B4-BE49-F238E27FC236}">
                <a16:creationId xmlns:a16="http://schemas.microsoft.com/office/drawing/2014/main" id="{D70D80FC-FC22-4820-B46C-04609C642A69}"/>
              </a:ext>
            </a:extLst>
          </p:cNvPr>
          <p:cNvPicPr>
            <a:picLocks noChangeAspect="1"/>
          </p:cNvPicPr>
          <p:nvPr/>
        </p:nvPicPr>
        <p:blipFill>
          <a:blip r:embed="rId3"/>
          <a:stretch>
            <a:fillRect/>
          </a:stretch>
        </p:blipFill>
        <p:spPr>
          <a:xfrm>
            <a:off x="2438015" y="3981450"/>
            <a:ext cx="7525617" cy="4763375"/>
          </a:xfrm>
          <a:prstGeom prst="rect">
            <a:avLst/>
          </a:prstGeom>
        </p:spPr>
      </p:pic>
      <p:pic>
        <p:nvPicPr>
          <p:cNvPr id="3" name="Picture 2">
            <a:extLst>
              <a:ext uri="{FF2B5EF4-FFF2-40B4-BE49-F238E27FC236}">
                <a16:creationId xmlns:a16="http://schemas.microsoft.com/office/drawing/2014/main" id="{2411E85E-8A32-4CBE-834A-D67A79C95E32}"/>
              </a:ext>
            </a:extLst>
          </p:cNvPr>
          <p:cNvPicPr>
            <a:picLocks noChangeAspect="1"/>
          </p:cNvPicPr>
          <p:nvPr/>
        </p:nvPicPr>
        <p:blipFill>
          <a:blip r:embed="rId4"/>
          <a:stretch>
            <a:fillRect/>
          </a:stretch>
        </p:blipFill>
        <p:spPr>
          <a:xfrm>
            <a:off x="2301892" y="8808390"/>
            <a:ext cx="8401016" cy="377985"/>
          </a:xfrm>
          <a:prstGeom prst="rect">
            <a:avLst/>
          </a:prstGeom>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TextBox 7"/>
          <p:cNvSpPr txBox="1">
            <a:spLocks noGrp="1"/>
          </p:cNvSpPr>
          <p:nvPr>
            <p:ph type="sldNum" sz="quarter" idx="2"/>
          </p:nvPr>
        </p:nvSpPr>
        <p:spPr>
          <a:xfrm>
            <a:off x="12265635" y="8997383"/>
            <a:ext cx="283221" cy="4699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lgn="r" defTabSz="584200">
              <a:defRPr sz="2400">
                <a:solidFill>
                  <a:srgbClr val="023367"/>
                </a:solidFill>
                <a:latin typeface="Century Gothic"/>
                <a:ea typeface="Century Gothic"/>
                <a:cs typeface="Century Gothic"/>
                <a:sym typeface="Century Gothic"/>
              </a:defRPr>
            </a:lvl1pPr>
          </a:lstStyle>
          <a:p>
            <a:fld id="{86CB4B4D-7CA3-9044-876B-883B54F8677D}" type="slidenum">
              <a:rPr/>
              <a:t>4</a:t>
            </a:fld>
            <a:endParaRPr/>
          </a:p>
        </p:txBody>
      </p:sp>
      <p:sp>
        <p:nvSpPr>
          <p:cNvPr id="125" name="Title 5"/>
          <p:cNvSpPr txBox="1">
            <a:spLocks noGrp="1"/>
          </p:cNvSpPr>
          <p:nvPr>
            <p:ph type="title"/>
          </p:nvPr>
        </p:nvSpPr>
        <p:spPr>
          <a:xfrm>
            <a:off x="440651" y="737165"/>
            <a:ext cx="12123498" cy="1130301"/>
          </a:xfrm>
          <a:prstGeom prst="rect">
            <a:avLst/>
          </a:prstGeom>
        </p:spPr>
        <p:txBody>
          <a:bodyPr/>
          <a:lstStyle/>
          <a:p>
            <a:pPr>
              <a:defRPr sz="4400"/>
            </a:pPr>
            <a:r>
              <a:rPr lang="en-CA" dirty="0">
                <a:solidFill>
                  <a:srgbClr val="023367"/>
                </a:solidFill>
              </a:rPr>
              <a:t>Why is it important?</a:t>
            </a:r>
            <a:r>
              <a:rPr dirty="0">
                <a:solidFill>
                  <a:srgbClr val="023367"/>
                </a:solidFill>
              </a:rPr>
              <a:t> </a:t>
            </a:r>
          </a:p>
        </p:txBody>
      </p:sp>
      <p:sp>
        <p:nvSpPr>
          <p:cNvPr id="126" name="Text Placeholder 6"/>
          <p:cNvSpPr txBox="1">
            <a:spLocks noGrp="1"/>
          </p:cNvSpPr>
          <p:nvPr>
            <p:ph type="body" idx="1"/>
          </p:nvPr>
        </p:nvSpPr>
        <p:spPr>
          <a:xfrm>
            <a:off x="402164" y="2082798"/>
            <a:ext cx="11866035" cy="6134103"/>
          </a:xfrm>
          <a:prstGeom prst="rect">
            <a:avLst/>
          </a:prstGeom>
        </p:spPr>
        <p:txBody>
          <a:bodyPr/>
          <a:lstStyle/>
          <a:p>
            <a:pPr marL="536575" indent="-344488" algn="just">
              <a:tabLst>
                <a:tab pos="685800" algn="l"/>
              </a:tabLst>
              <a:defRPr sz="2400">
                <a:solidFill>
                  <a:srgbClr val="808080"/>
                </a:solidFill>
                <a:latin typeface="Century Gothic"/>
                <a:ea typeface="Century Gothic"/>
                <a:cs typeface="Century Gothic"/>
                <a:sym typeface="Century Gothic"/>
              </a:defRPr>
            </a:pPr>
            <a:r>
              <a:rPr lang="en-CA" sz="2400" dirty="0">
                <a:solidFill>
                  <a:schemeClr val="tx1"/>
                </a:solidFill>
              </a:rPr>
              <a:t>Legislation</a:t>
            </a:r>
            <a:endParaRPr sz="2400" dirty="0">
              <a:solidFill>
                <a:schemeClr val="tx1"/>
              </a:solidFill>
            </a:endParaRP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en-CA" sz="2400" dirty="0">
                <a:solidFill>
                  <a:schemeClr val="tx1"/>
                </a:solidFill>
              </a:rPr>
              <a:t>Human Rights Code </a:t>
            </a:r>
            <a:endParaRPr sz="2400" dirty="0">
              <a:solidFill>
                <a:schemeClr val="tx1"/>
              </a:solidFill>
            </a:endParaRP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en-CA" sz="2400" dirty="0">
                <a:solidFill>
                  <a:schemeClr val="tx1"/>
                </a:solidFill>
              </a:rPr>
              <a:t>Employment Equity Act</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en-CA" sz="2400" dirty="0">
                <a:solidFill>
                  <a:schemeClr val="tx1"/>
                </a:solidFill>
              </a:rPr>
              <a:t>Accessibility for Ontarians with Disabilities Act (AODA)</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en-CA" sz="2400" dirty="0">
                <a:solidFill>
                  <a:schemeClr val="tx1"/>
                </a:solidFill>
              </a:rPr>
              <a:t>Occupational Health &amp; Safety Act (OHSA)</a:t>
            </a:r>
          </a:p>
          <a:p>
            <a:pPr marL="819150" indent="0" algn="just">
              <a:buNone/>
              <a:tabLst>
                <a:tab pos="685800" algn="l"/>
              </a:tabLst>
              <a:defRPr sz="2000">
                <a:solidFill>
                  <a:srgbClr val="808080"/>
                </a:solidFill>
                <a:latin typeface="Century Gothic"/>
                <a:ea typeface="Century Gothic"/>
                <a:cs typeface="Century Gothic"/>
                <a:sym typeface="Century Gothic"/>
              </a:defRPr>
            </a:pPr>
            <a:endParaRPr dirty="0"/>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TextBox 7"/>
          <p:cNvSpPr txBox="1">
            <a:spLocks noGrp="1"/>
          </p:cNvSpPr>
          <p:nvPr>
            <p:ph type="sldNum" sz="quarter" idx="2"/>
          </p:nvPr>
        </p:nvSpPr>
        <p:spPr>
          <a:xfrm>
            <a:off x="12265635" y="8997383"/>
            <a:ext cx="283221" cy="4699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lgn="r" defTabSz="584200">
              <a:defRPr sz="2400">
                <a:solidFill>
                  <a:srgbClr val="023367"/>
                </a:solidFill>
                <a:latin typeface="Century Gothic"/>
                <a:ea typeface="Century Gothic"/>
                <a:cs typeface="Century Gothic"/>
                <a:sym typeface="Century Gothic"/>
              </a:defRPr>
            </a:lvl1pPr>
          </a:lstStyle>
          <a:p>
            <a:fld id="{86CB4B4D-7CA3-9044-876B-883B54F8677D}" type="slidenum">
              <a:rPr/>
              <a:t>5</a:t>
            </a:fld>
            <a:endParaRPr/>
          </a:p>
        </p:txBody>
      </p:sp>
      <p:sp>
        <p:nvSpPr>
          <p:cNvPr id="125" name="Title 5"/>
          <p:cNvSpPr txBox="1">
            <a:spLocks noGrp="1"/>
          </p:cNvSpPr>
          <p:nvPr>
            <p:ph type="title"/>
          </p:nvPr>
        </p:nvSpPr>
        <p:spPr>
          <a:xfrm>
            <a:off x="262466" y="778932"/>
            <a:ext cx="12123498" cy="1130301"/>
          </a:xfrm>
          <a:prstGeom prst="rect">
            <a:avLst/>
          </a:prstGeom>
        </p:spPr>
        <p:txBody>
          <a:bodyPr/>
          <a:lstStyle/>
          <a:p>
            <a:pPr>
              <a:defRPr sz="4400"/>
            </a:pPr>
            <a:r>
              <a:rPr lang="en-CA" dirty="0">
                <a:solidFill>
                  <a:srgbClr val="023367"/>
                </a:solidFill>
              </a:rPr>
              <a:t>Human Rights Code </a:t>
            </a:r>
            <a:endParaRPr dirty="0">
              <a:solidFill>
                <a:srgbClr val="8ECBEF"/>
              </a:solidFill>
            </a:endParaRPr>
          </a:p>
        </p:txBody>
      </p:sp>
      <p:sp>
        <p:nvSpPr>
          <p:cNvPr id="126" name="Text Placeholder 6"/>
          <p:cNvSpPr txBox="1">
            <a:spLocks noGrp="1"/>
          </p:cNvSpPr>
          <p:nvPr>
            <p:ph type="body" idx="1"/>
          </p:nvPr>
        </p:nvSpPr>
        <p:spPr>
          <a:xfrm>
            <a:off x="402164" y="2082798"/>
            <a:ext cx="11866035" cy="6134103"/>
          </a:xfrm>
          <a:prstGeom prst="rect">
            <a:avLst/>
          </a:prstGeom>
        </p:spPr>
        <p:txBody>
          <a:bodyPr>
            <a:normAutofit/>
          </a:bodyPr>
          <a:lstStyle/>
          <a:p>
            <a:pPr marL="536575" indent="-344488" algn="just">
              <a:tabLst>
                <a:tab pos="685800" algn="l"/>
              </a:tabLst>
              <a:defRPr sz="2400">
                <a:solidFill>
                  <a:srgbClr val="808080"/>
                </a:solidFill>
                <a:latin typeface="Century Gothic"/>
                <a:ea typeface="Century Gothic"/>
                <a:cs typeface="Century Gothic"/>
                <a:sym typeface="Century Gothic"/>
              </a:defRPr>
            </a:pPr>
            <a:r>
              <a:rPr lang="en-US" dirty="0">
                <a:solidFill>
                  <a:schemeClr val="tx1"/>
                </a:solidFill>
              </a:rPr>
              <a:t>Human Rights legislation prohibits discrimination on a protected ground in a protected social area including employment.</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en-CA" sz="2400" dirty="0">
                <a:solidFill>
                  <a:schemeClr val="tx1"/>
                </a:solidFill>
              </a:rPr>
              <a:t>Under The Code, </a:t>
            </a:r>
            <a:r>
              <a:rPr lang="en-US" sz="2400" dirty="0">
                <a:solidFill>
                  <a:schemeClr val="tx1"/>
                </a:solidFill>
              </a:rPr>
              <a:t>t</a:t>
            </a:r>
            <a:r>
              <a:rPr lang="en-US" dirty="0">
                <a:solidFill>
                  <a:schemeClr val="tx1"/>
                </a:solidFill>
              </a:rPr>
              <a:t>he Employer must ensure the work environment  is free from harassment and discrimination. </a:t>
            </a:r>
          </a:p>
          <a:p>
            <a:pPr marL="536575" indent="-344488" algn="just">
              <a:tabLst>
                <a:tab pos="685800" algn="l"/>
              </a:tabLst>
              <a:defRPr sz="2400">
                <a:solidFill>
                  <a:srgbClr val="808080"/>
                </a:solidFill>
                <a:latin typeface="Century Gothic"/>
                <a:ea typeface="Century Gothic"/>
                <a:cs typeface="Century Gothic"/>
                <a:sym typeface="Century Gothic"/>
              </a:defRPr>
            </a:pPr>
            <a:endParaRPr sz="2400" dirty="0">
              <a:solidFill>
                <a:schemeClr val="tx1"/>
              </a:solidFill>
            </a:endParaRPr>
          </a:p>
        </p:txBody>
      </p:sp>
    </p:spTree>
    <p:extLst>
      <p:ext uri="{BB962C8B-B14F-4D97-AF65-F5344CB8AC3E}">
        <p14:creationId xmlns:p14="http://schemas.microsoft.com/office/powerpoint/2010/main" val="1383408944"/>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TextBox 7"/>
          <p:cNvSpPr txBox="1">
            <a:spLocks noGrp="1"/>
          </p:cNvSpPr>
          <p:nvPr>
            <p:ph type="sldNum" sz="quarter" idx="2"/>
          </p:nvPr>
        </p:nvSpPr>
        <p:spPr>
          <a:xfrm>
            <a:off x="12265635" y="8997383"/>
            <a:ext cx="283221" cy="4699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lgn="r" defTabSz="584200">
              <a:defRPr sz="2400">
                <a:solidFill>
                  <a:srgbClr val="023367"/>
                </a:solidFill>
                <a:latin typeface="Century Gothic"/>
                <a:ea typeface="Century Gothic"/>
                <a:cs typeface="Century Gothic"/>
                <a:sym typeface="Century Gothic"/>
              </a:defRPr>
            </a:lvl1pPr>
          </a:lstStyle>
          <a:p>
            <a:fld id="{86CB4B4D-7CA3-9044-876B-883B54F8677D}" type="slidenum">
              <a:t>6</a:t>
            </a:fld>
            <a:endParaRPr/>
          </a:p>
        </p:txBody>
      </p:sp>
      <p:sp>
        <p:nvSpPr>
          <p:cNvPr id="125" name="Title 5"/>
          <p:cNvSpPr txBox="1">
            <a:spLocks noGrp="1"/>
          </p:cNvSpPr>
          <p:nvPr>
            <p:ph type="title"/>
          </p:nvPr>
        </p:nvSpPr>
        <p:spPr>
          <a:xfrm>
            <a:off x="262466" y="778932"/>
            <a:ext cx="12123498" cy="1130301"/>
          </a:xfrm>
          <a:prstGeom prst="rect">
            <a:avLst/>
          </a:prstGeom>
        </p:spPr>
        <p:txBody>
          <a:bodyPr/>
          <a:lstStyle/>
          <a:p>
            <a:pPr>
              <a:defRPr sz="4400"/>
            </a:pPr>
            <a:r>
              <a:rPr lang="en-CA" dirty="0">
                <a:solidFill>
                  <a:srgbClr val="023367"/>
                </a:solidFill>
              </a:rPr>
              <a:t>Employment Equity Act </a:t>
            </a:r>
            <a:r>
              <a:rPr dirty="0">
                <a:solidFill>
                  <a:srgbClr val="8ECBEF"/>
                </a:solidFill>
              </a:rPr>
              <a:t> </a:t>
            </a:r>
          </a:p>
        </p:txBody>
      </p:sp>
      <p:sp>
        <p:nvSpPr>
          <p:cNvPr id="126" name="Text Placeholder 6"/>
          <p:cNvSpPr txBox="1">
            <a:spLocks noGrp="1"/>
          </p:cNvSpPr>
          <p:nvPr>
            <p:ph type="body" idx="1"/>
          </p:nvPr>
        </p:nvSpPr>
        <p:spPr>
          <a:xfrm>
            <a:off x="402164" y="2082798"/>
            <a:ext cx="11866035" cy="6134103"/>
          </a:xfrm>
          <a:prstGeom prst="rect">
            <a:avLst/>
          </a:prstGeom>
        </p:spPr>
        <p:txBody>
          <a:bodyPr/>
          <a:lstStyle/>
          <a:p>
            <a:pPr marL="536575" indent="-344488" algn="just">
              <a:tabLst>
                <a:tab pos="685800" algn="l"/>
              </a:tabLst>
              <a:defRPr sz="2400">
                <a:solidFill>
                  <a:srgbClr val="808080"/>
                </a:solidFill>
                <a:latin typeface="Century Gothic"/>
                <a:ea typeface="Century Gothic"/>
                <a:cs typeface="Century Gothic"/>
                <a:sym typeface="Century Gothic"/>
              </a:defRPr>
            </a:pPr>
            <a:r>
              <a:rPr lang="en-CA" dirty="0">
                <a:solidFill>
                  <a:schemeClr val="tx1"/>
                </a:solidFill>
              </a:rPr>
              <a:t>Designed to overcome discrimination and increase employment of four designated groups: </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en-CA" dirty="0">
                <a:solidFill>
                  <a:schemeClr val="tx1"/>
                </a:solidFill>
              </a:rPr>
              <a:t>Women</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en-CA" dirty="0">
                <a:solidFill>
                  <a:schemeClr val="tx1"/>
                </a:solidFill>
              </a:rPr>
              <a:t>Indigenous Peoples</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en-CA" dirty="0">
                <a:solidFill>
                  <a:schemeClr val="tx1"/>
                </a:solidFill>
              </a:rPr>
              <a:t>Persons with disabilities</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en-CA" dirty="0">
                <a:solidFill>
                  <a:schemeClr val="tx1"/>
                </a:solidFill>
              </a:rPr>
              <a:t>Members of visible minorities</a:t>
            </a:r>
          </a:p>
          <a:p>
            <a:pPr marL="819150" indent="0" algn="just">
              <a:buNone/>
              <a:tabLst>
                <a:tab pos="685800" algn="l"/>
              </a:tabLst>
              <a:defRPr sz="2000">
                <a:solidFill>
                  <a:srgbClr val="808080"/>
                </a:solidFill>
                <a:latin typeface="Century Gothic"/>
                <a:ea typeface="Century Gothic"/>
                <a:cs typeface="Century Gothic"/>
                <a:sym typeface="Century Gothic"/>
              </a:defRPr>
            </a:pPr>
            <a:endParaRPr lang="en-CA" dirty="0">
              <a:solidFill>
                <a:schemeClr val="tx1"/>
              </a:solidFill>
            </a:endParaRPr>
          </a:p>
          <a:p>
            <a:pPr marL="536575" lvl="0" indent="-344488" algn="just">
              <a:tabLst>
                <a:tab pos="685800" algn="l"/>
              </a:tabLst>
              <a:defRPr sz="2400">
                <a:solidFill>
                  <a:srgbClr val="808080"/>
                </a:solidFill>
                <a:latin typeface="Century Gothic"/>
                <a:ea typeface="Century Gothic"/>
                <a:cs typeface="Century Gothic"/>
                <a:sym typeface="Century Gothic"/>
              </a:defRPr>
            </a:pPr>
            <a:r>
              <a:rPr lang="en-CA" sz="2400" dirty="0">
                <a:solidFill>
                  <a:schemeClr val="tx1"/>
                </a:solidFill>
                <a:latin typeface="Century Gothic"/>
                <a:sym typeface="Century Gothic"/>
              </a:rPr>
              <a:t>All federally regulated employers with 100 or more employees are subject to the Employment Equity Act.</a:t>
            </a:r>
          </a:p>
          <a:p>
            <a:pPr marL="819150" indent="0" algn="just">
              <a:buNone/>
              <a:tabLst>
                <a:tab pos="685800" algn="l"/>
              </a:tabLst>
              <a:defRPr sz="2000">
                <a:solidFill>
                  <a:srgbClr val="808080"/>
                </a:solidFill>
                <a:latin typeface="Century Gothic"/>
                <a:ea typeface="Century Gothic"/>
                <a:cs typeface="Century Gothic"/>
                <a:sym typeface="Century Gothic"/>
              </a:defRPr>
            </a:pPr>
            <a:endParaRPr lang="en-CA" dirty="0"/>
          </a:p>
        </p:txBody>
      </p:sp>
    </p:spTree>
    <p:extLst>
      <p:ext uri="{BB962C8B-B14F-4D97-AF65-F5344CB8AC3E}">
        <p14:creationId xmlns:p14="http://schemas.microsoft.com/office/powerpoint/2010/main" val="139269720"/>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TextBox 7"/>
          <p:cNvSpPr txBox="1">
            <a:spLocks noGrp="1"/>
          </p:cNvSpPr>
          <p:nvPr>
            <p:ph type="sldNum" sz="quarter" idx="2"/>
          </p:nvPr>
        </p:nvSpPr>
        <p:spPr>
          <a:xfrm>
            <a:off x="12265635" y="8997383"/>
            <a:ext cx="283221" cy="4699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lgn="r" defTabSz="584200">
              <a:defRPr sz="2400">
                <a:solidFill>
                  <a:srgbClr val="023367"/>
                </a:solidFill>
                <a:latin typeface="Century Gothic"/>
                <a:ea typeface="Century Gothic"/>
                <a:cs typeface="Century Gothic"/>
                <a:sym typeface="Century Gothic"/>
              </a:defRPr>
            </a:lvl1pPr>
          </a:lstStyle>
          <a:p>
            <a:fld id="{86CB4B4D-7CA3-9044-876B-883B54F8677D}" type="slidenum">
              <a:rPr/>
              <a:t>7</a:t>
            </a:fld>
            <a:endParaRPr/>
          </a:p>
        </p:txBody>
      </p:sp>
      <p:sp>
        <p:nvSpPr>
          <p:cNvPr id="125" name="Title 5"/>
          <p:cNvSpPr txBox="1">
            <a:spLocks noGrp="1"/>
          </p:cNvSpPr>
          <p:nvPr>
            <p:ph type="title"/>
          </p:nvPr>
        </p:nvSpPr>
        <p:spPr>
          <a:xfrm>
            <a:off x="262466" y="778932"/>
            <a:ext cx="12123498" cy="1130301"/>
          </a:xfrm>
          <a:prstGeom prst="rect">
            <a:avLst/>
          </a:prstGeom>
        </p:spPr>
        <p:txBody>
          <a:bodyPr>
            <a:normAutofit fontScale="90000"/>
          </a:bodyPr>
          <a:lstStyle/>
          <a:p>
            <a:pPr>
              <a:defRPr sz="4400"/>
            </a:pPr>
            <a:r>
              <a:rPr lang="en-US" dirty="0">
                <a:solidFill>
                  <a:srgbClr val="023367"/>
                </a:solidFill>
              </a:rPr>
              <a:t>Accessibility for Ontarians with Disabilities Act (AODA) </a:t>
            </a:r>
            <a:endParaRPr dirty="0">
              <a:solidFill>
                <a:srgbClr val="023367"/>
              </a:solidFill>
            </a:endParaRPr>
          </a:p>
        </p:txBody>
      </p:sp>
      <p:sp>
        <p:nvSpPr>
          <p:cNvPr id="126" name="Text Placeholder 6"/>
          <p:cNvSpPr txBox="1">
            <a:spLocks noGrp="1"/>
          </p:cNvSpPr>
          <p:nvPr>
            <p:ph type="body" idx="1"/>
          </p:nvPr>
        </p:nvSpPr>
        <p:spPr>
          <a:xfrm>
            <a:off x="484095" y="2178424"/>
            <a:ext cx="11901870" cy="6341936"/>
          </a:xfrm>
          <a:prstGeom prst="rect">
            <a:avLst/>
          </a:prstGeom>
        </p:spPr>
        <p:txBody>
          <a:bodyPr>
            <a:normAutofit/>
          </a:bodyPr>
          <a:lstStyle/>
          <a:p>
            <a:pPr marL="536575" indent="-344488" algn="just">
              <a:tabLst>
                <a:tab pos="685800" algn="l"/>
              </a:tabLst>
              <a:defRPr sz="2400">
                <a:solidFill>
                  <a:srgbClr val="808080"/>
                </a:solidFill>
                <a:latin typeface="Century Gothic"/>
                <a:ea typeface="Century Gothic"/>
                <a:cs typeface="Century Gothic"/>
                <a:sym typeface="Century Gothic"/>
              </a:defRPr>
            </a:pPr>
            <a:r>
              <a:rPr lang="en-US" sz="2400" dirty="0">
                <a:solidFill>
                  <a:schemeClr val="tx1"/>
                </a:solidFill>
              </a:rPr>
              <a:t>Mandatory for organizations to follow accessibility standards to become more accessible to people with disabilities.</a:t>
            </a:r>
          </a:p>
          <a:p>
            <a:pPr marL="192087" indent="0" algn="just">
              <a:buNone/>
              <a:tabLst>
                <a:tab pos="685800" algn="l"/>
              </a:tabLst>
              <a:defRPr sz="2400">
                <a:solidFill>
                  <a:srgbClr val="808080"/>
                </a:solidFill>
                <a:latin typeface="Century Gothic"/>
                <a:ea typeface="Century Gothic"/>
                <a:cs typeface="Century Gothic"/>
                <a:sym typeface="Century Gothic"/>
              </a:defRPr>
            </a:pPr>
            <a:endParaRPr lang="en-US" sz="2400" dirty="0">
              <a:solidFill>
                <a:schemeClr val="tx1"/>
              </a:solidFill>
            </a:endParaRPr>
          </a:p>
          <a:p>
            <a:pPr marL="536575" indent="-344488" algn="just">
              <a:tabLst>
                <a:tab pos="685800" algn="l"/>
              </a:tabLst>
              <a:defRPr sz="2400">
                <a:solidFill>
                  <a:srgbClr val="808080"/>
                </a:solidFill>
                <a:latin typeface="Century Gothic"/>
                <a:ea typeface="Century Gothic"/>
                <a:cs typeface="Century Gothic"/>
                <a:sym typeface="Century Gothic"/>
              </a:defRPr>
            </a:pPr>
            <a:r>
              <a:rPr lang="en-US" sz="2400" dirty="0">
                <a:solidFill>
                  <a:schemeClr val="tx1"/>
                </a:solidFill>
              </a:rPr>
              <a:t>The term “disability” covers a range of visible and invisible conditions that may have been present from birth, caused by an accident, or developed over time.</a:t>
            </a:r>
          </a:p>
          <a:p>
            <a:pPr marL="192087" indent="0" algn="just">
              <a:buNone/>
              <a:tabLst>
                <a:tab pos="685800" algn="l"/>
              </a:tabLst>
              <a:defRPr sz="2400">
                <a:solidFill>
                  <a:srgbClr val="808080"/>
                </a:solidFill>
                <a:latin typeface="Century Gothic"/>
                <a:ea typeface="Century Gothic"/>
                <a:cs typeface="Century Gothic"/>
                <a:sym typeface="Century Gothic"/>
              </a:defRPr>
            </a:pPr>
            <a:endParaRPr lang="en-US" sz="2400" dirty="0">
              <a:solidFill>
                <a:schemeClr val="tx1"/>
              </a:solidFill>
            </a:endParaRPr>
          </a:p>
          <a:p>
            <a:pPr marL="536575" indent="-344488" algn="just">
              <a:tabLst>
                <a:tab pos="685800" algn="l"/>
              </a:tabLst>
              <a:defRPr sz="2400">
                <a:solidFill>
                  <a:srgbClr val="808080"/>
                </a:solidFill>
                <a:latin typeface="Century Gothic"/>
                <a:ea typeface="Century Gothic"/>
                <a:cs typeface="Century Gothic"/>
                <a:sym typeface="Century Gothic"/>
              </a:defRPr>
            </a:pPr>
            <a:r>
              <a:rPr lang="en-US" sz="2400" dirty="0">
                <a:solidFill>
                  <a:schemeClr val="tx1"/>
                </a:solidFill>
              </a:rPr>
              <a:t>Employers are obligated to e</a:t>
            </a:r>
            <a:r>
              <a:rPr lang="en-US" dirty="0">
                <a:solidFill>
                  <a:schemeClr val="tx1"/>
                </a:solidFill>
              </a:rPr>
              <a:t>xercise due diligence to take every reasonable precaution to ensure a safe work environment to protect workers.</a:t>
            </a:r>
          </a:p>
          <a:p>
            <a:pPr marL="192087" indent="0" algn="just">
              <a:buNone/>
              <a:tabLst>
                <a:tab pos="685800" algn="l"/>
              </a:tabLst>
              <a:defRPr sz="2400">
                <a:solidFill>
                  <a:srgbClr val="808080"/>
                </a:solidFill>
                <a:latin typeface="Century Gothic"/>
                <a:ea typeface="Century Gothic"/>
                <a:cs typeface="Century Gothic"/>
                <a:sym typeface="Century Gothic"/>
              </a:defRPr>
            </a:pPr>
            <a:endParaRPr lang="en-US" dirty="0">
              <a:solidFill>
                <a:schemeClr val="tx1"/>
              </a:solidFill>
            </a:endParaRPr>
          </a:p>
          <a:p>
            <a:pPr marL="536575" indent="-344488" algn="just">
              <a:tabLst>
                <a:tab pos="685800" algn="l"/>
              </a:tabLst>
              <a:defRPr sz="2400">
                <a:solidFill>
                  <a:srgbClr val="808080"/>
                </a:solidFill>
                <a:latin typeface="Century Gothic"/>
                <a:ea typeface="Century Gothic"/>
                <a:cs typeface="Century Gothic"/>
                <a:sym typeface="Century Gothic"/>
              </a:defRPr>
            </a:pPr>
            <a:r>
              <a:rPr lang="en-US" dirty="0">
                <a:solidFill>
                  <a:schemeClr val="tx1"/>
                </a:solidFill>
              </a:rPr>
              <a:t>This includes protection against workplace violence and harassment. </a:t>
            </a:r>
          </a:p>
          <a:p>
            <a:pPr marL="192087" indent="0" algn="just">
              <a:buNone/>
              <a:tabLst>
                <a:tab pos="685800" algn="l"/>
              </a:tabLst>
              <a:defRPr sz="2400">
                <a:solidFill>
                  <a:srgbClr val="808080"/>
                </a:solidFill>
                <a:latin typeface="Century Gothic"/>
                <a:ea typeface="Century Gothic"/>
                <a:cs typeface="Century Gothic"/>
                <a:sym typeface="Century Gothic"/>
              </a:defRPr>
            </a:pPr>
            <a:endParaRPr lang="en-US" sz="2400" dirty="0">
              <a:solidFill>
                <a:schemeClr val="tx1"/>
              </a:solidFill>
            </a:endParaRPr>
          </a:p>
        </p:txBody>
      </p:sp>
    </p:spTree>
    <p:extLst>
      <p:ext uri="{BB962C8B-B14F-4D97-AF65-F5344CB8AC3E}">
        <p14:creationId xmlns:p14="http://schemas.microsoft.com/office/powerpoint/2010/main" val="4010074516"/>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TextBox 7"/>
          <p:cNvSpPr txBox="1">
            <a:spLocks noGrp="1"/>
          </p:cNvSpPr>
          <p:nvPr>
            <p:ph type="sldNum" sz="quarter" idx="2"/>
          </p:nvPr>
        </p:nvSpPr>
        <p:spPr>
          <a:xfrm>
            <a:off x="12265635" y="8997383"/>
            <a:ext cx="283221" cy="4699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lgn="r" defTabSz="584200">
              <a:defRPr sz="2400">
                <a:solidFill>
                  <a:srgbClr val="023367"/>
                </a:solidFill>
                <a:latin typeface="Century Gothic"/>
                <a:ea typeface="Century Gothic"/>
                <a:cs typeface="Century Gothic"/>
                <a:sym typeface="Century Gothic"/>
              </a:defRPr>
            </a:lvl1pPr>
          </a:lstStyle>
          <a:p>
            <a:fld id="{86CB4B4D-7CA3-9044-876B-883B54F8677D}" type="slidenum">
              <a:rPr/>
              <a:t>8</a:t>
            </a:fld>
            <a:endParaRPr/>
          </a:p>
        </p:txBody>
      </p:sp>
      <p:sp>
        <p:nvSpPr>
          <p:cNvPr id="125" name="Title 5"/>
          <p:cNvSpPr txBox="1">
            <a:spLocks noGrp="1"/>
          </p:cNvSpPr>
          <p:nvPr>
            <p:ph type="title"/>
          </p:nvPr>
        </p:nvSpPr>
        <p:spPr>
          <a:xfrm>
            <a:off x="262466" y="778932"/>
            <a:ext cx="12123498" cy="1130301"/>
          </a:xfrm>
          <a:prstGeom prst="rect">
            <a:avLst/>
          </a:prstGeom>
        </p:spPr>
        <p:txBody>
          <a:bodyPr/>
          <a:lstStyle/>
          <a:p>
            <a:pPr>
              <a:defRPr sz="4400"/>
            </a:pPr>
            <a:r>
              <a:rPr lang="en-CA" dirty="0">
                <a:solidFill>
                  <a:srgbClr val="023367"/>
                </a:solidFill>
              </a:rPr>
              <a:t>Benefits of DEI</a:t>
            </a:r>
            <a:endParaRPr dirty="0">
              <a:solidFill>
                <a:srgbClr val="8ECBEF"/>
              </a:solidFill>
            </a:endParaRPr>
          </a:p>
        </p:txBody>
      </p:sp>
      <p:sp>
        <p:nvSpPr>
          <p:cNvPr id="126" name="Text Placeholder 6"/>
          <p:cNvSpPr txBox="1">
            <a:spLocks noGrp="1"/>
          </p:cNvSpPr>
          <p:nvPr>
            <p:ph type="body" idx="1"/>
          </p:nvPr>
        </p:nvSpPr>
        <p:spPr>
          <a:xfrm>
            <a:off x="402164" y="2082798"/>
            <a:ext cx="11866035" cy="6134103"/>
          </a:xfrm>
          <a:prstGeom prst="rect">
            <a:avLst/>
          </a:prstGeom>
        </p:spPr>
        <p:txBody>
          <a:bodyPr>
            <a:normAutofit/>
          </a:bodyPr>
          <a:lstStyle/>
          <a:p>
            <a:pPr marL="536575" indent="-344488" algn="just">
              <a:tabLst>
                <a:tab pos="685800" algn="l"/>
              </a:tabLst>
              <a:defRPr sz="2400">
                <a:solidFill>
                  <a:srgbClr val="808080"/>
                </a:solidFill>
                <a:latin typeface="Century Gothic"/>
                <a:ea typeface="Century Gothic"/>
                <a:cs typeface="Century Gothic"/>
                <a:sym typeface="Century Gothic"/>
              </a:defRPr>
            </a:pPr>
            <a:r>
              <a:rPr lang="en-US" dirty="0">
                <a:solidFill>
                  <a:schemeClr val="tx1"/>
                </a:solidFill>
              </a:rPr>
              <a:t>Competitive advantage to attract and retain diverse top talent.</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fr-FR" dirty="0" err="1">
                <a:solidFill>
                  <a:schemeClr val="tx1"/>
                </a:solidFill>
              </a:rPr>
              <a:t>Improves</a:t>
            </a:r>
            <a:r>
              <a:rPr lang="fr-FR" dirty="0">
                <a:solidFill>
                  <a:schemeClr val="tx1"/>
                </a:solidFill>
              </a:rPr>
              <a:t> </a:t>
            </a:r>
            <a:r>
              <a:rPr lang="fr-FR" dirty="0" err="1">
                <a:solidFill>
                  <a:schemeClr val="tx1"/>
                </a:solidFill>
              </a:rPr>
              <a:t>employee</a:t>
            </a:r>
            <a:r>
              <a:rPr lang="fr-FR" dirty="0">
                <a:solidFill>
                  <a:schemeClr val="tx1"/>
                </a:solidFill>
              </a:rPr>
              <a:t> engagement, </a:t>
            </a:r>
            <a:r>
              <a:rPr lang="fr-FR" dirty="0" err="1">
                <a:solidFill>
                  <a:schemeClr val="tx1"/>
                </a:solidFill>
              </a:rPr>
              <a:t>productivity</a:t>
            </a:r>
            <a:r>
              <a:rPr lang="fr-FR" dirty="0">
                <a:solidFill>
                  <a:schemeClr val="tx1"/>
                </a:solidFill>
              </a:rPr>
              <a:t> and innovation.</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en-CA" dirty="0">
                <a:solidFill>
                  <a:schemeClr val="tx1"/>
                </a:solidFill>
              </a:rPr>
              <a:t>Strengthens internal culture and external brand.</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en-CA" sz="2400" dirty="0">
                <a:solidFill>
                  <a:schemeClr val="tx1"/>
                </a:solidFill>
                <a:latin typeface="Century Gothic"/>
                <a:sym typeface="Century Gothic"/>
              </a:rPr>
              <a:t>Promotes business growth.</a:t>
            </a:r>
          </a:p>
          <a:p>
            <a:pPr marL="192087" indent="0" algn="just">
              <a:buNone/>
              <a:tabLst>
                <a:tab pos="685800" algn="l"/>
              </a:tabLst>
              <a:defRPr sz="2400">
                <a:solidFill>
                  <a:srgbClr val="808080"/>
                </a:solidFill>
                <a:latin typeface="Century Gothic"/>
                <a:ea typeface="Century Gothic"/>
                <a:cs typeface="Century Gothic"/>
                <a:sym typeface="Century Gothic"/>
              </a:defRPr>
            </a:pPr>
            <a:endParaRPr lang="fr-FR" b="1" dirty="0">
              <a:solidFill>
                <a:schemeClr val="tx1"/>
              </a:solidFill>
            </a:endParaRPr>
          </a:p>
        </p:txBody>
      </p:sp>
    </p:spTree>
    <p:extLst>
      <p:ext uri="{BB962C8B-B14F-4D97-AF65-F5344CB8AC3E}">
        <p14:creationId xmlns:p14="http://schemas.microsoft.com/office/powerpoint/2010/main" val="3362432063"/>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TextBox 7"/>
          <p:cNvSpPr txBox="1">
            <a:spLocks noGrp="1"/>
          </p:cNvSpPr>
          <p:nvPr>
            <p:ph type="sldNum" sz="quarter" idx="2"/>
          </p:nvPr>
        </p:nvSpPr>
        <p:spPr>
          <a:xfrm>
            <a:off x="12265635" y="8997383"/>
            <a:ext cx="283221" cy="469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lgn="r" defTabSz="584200">
              <a:defRPr sz="2400">
                <a:solidFill>
                  <a:srgbClr val="023367"/>
                </a:solidFill>
                <a:latin typeface="Century Gothic"/>
                <a:ea typeface="Century Gothic"/>
                <a:cs typeface="Century Gothic"/>
                <a:sym typeface="Century Gothic"/>
              </a:defRPr>
            </a:lvl1pPr>
          </a:lstStyle>
          <a:p>
            <a:fld id="{86CB4B4D-7CA3-9044-876B-883B54F8677D}" type="slidenum">
              <a:rPr/>
              <a:t>9</a:t>
            </a:fld>
            <a:endParaRPr/>
          </a:p>
        </p:txBody>
      </p:sp>
      <p:sp>
        <p:nvSpPr>
          <p:cNvPr id="125" name="Title 5"/>
          <p:cNvSpPr txBox="1">
            <a:spLocks noGrp="1"/>
          </p:cNvSpPr>
          <p:nvPr>
            <p:ph type="title"/>
          </p:nvPr>
        </p:nvSpPr>
        <p:spPr>
          <a:xfrm>
            <a:off x="262466" y="778932"/>
            <a:ext cx="12123498" cy="1130301"/>
          </a:xfrm>
          <a:prstGeom prst="rect">
            <a:avLst/>
          </a:prstGeom>
        </p:spPr>
        <p:txBody>
          <a:bodyPr/>
          <a:lstStyle/>
          <a:p>
            <a:pPr>
              <a:defRPr sz="4400"/>
            </a:pPr>
            <a:r>
              <a:rPr lang="en-CA" dirty="0">
                <a:solidFill>
                  <a:srgbClr val="023367"/>
                </a:solidFill>
              </a:rPr>
              <a:t>Keep in mind…</a:t>
            </a:r>
            <a:endParaRPr dirty="0">
              <a:solidFill>
                <a:srgbClr val="023367"/>
              </a:solidFill>
            </a:endParaRPr>
          </a:p>
        </p:txBody>
      </p:sp>
      <p:sp>
        <p:nvSpPr>
          <p:cNvPr id="126" name="Text Placeholder 6"/>
          <p:cNvSpPr txBox="1">
            <a:spLocks noGrp="1"/>
          </p:cNvSpPr>
          <p:nvPr>
            <p:ph type="body" idx="1"/>
          </p:nvPr>
        </p:nvSpPr>
        <p:spPr>
          <a:xfrm>
            <a:off x="402164" y="2082798"/>
            <a:ext cx="11866035" cy="6134103"/>
          </a:xfrm>
          <a:prstGeom prst="rect">
            <a:avLst/>
          </a:prstGeom>
        </p:spPr>
        <p:txBody>
          <a:bodyPr>
            <a:normAutofit/>
          </a:bodyPr>
          <a:lstStyle/>
          <a:p>
            <a:pPr marL="534987" indent="-342900" algn="just">
              <a:tabLst>
                <a:tab pos="685800" algn="l"/>
              </a:tabLst>
              <a:defRPr sz="2400">
                <a:solidFill>
                  <a:srgbClr val="808080"/>
                </a:solidFill>
                <a:latin typeface="Century Gothic"/>
                <a:ea typeface="Century Gothic"/>
                <a:cs typeface="Century Gothic"/>
                <a:sym typeface="Century Gothic"/>
              </a:defRPr>
            </a:pPr>
            <a:r>
              <a:rPr lang="en-US" dirty="0">
                <a:solidFill>
                  <a:schemeClr val="tx1"/>
                </a:solidFill>
              </a:rPr>
              <a:t>Intersectionality</a:t>
            </a:r>
          </a:p>
          <a:p>
            <a:pPr marL="534987" indent="-342900" algn="just">
              <a:tabLst>
                <a:tab pos="685800" algn="l"/>
              </a:tabLst>
              <a:defRPr sz="2400">
                <a:solidFill>
                  <a:srgbClr val="808080"/>
                </a:solidFill>
                <a:latin typeface="Century Gothic"/>
                <a:ea typeface="Century Gothic"/>
                <a:cs typeface="Century Gothic"/>
                <a:sym typeface="Century Gothic"/>
              </a:defRPr>
            </a:pPr>
            <a:r>
              <a:rPr lang="en-US" dirty="0">
                <a:solidFill>
                  <a:schemeClr val="tx1"/>
                </a:solidFill>
              </a:rPr>
              <a:t>Implicit Bias </a:t>
            </a:r>
          </a:p>
          <a:p>
            <a:pPr marL="534987" indent="-342900" algn="just">
              <a:tabLst>
                <a:tab pos="685800" algn="l"/>
              </a:tabLst>
              <a:defRPr sz="2400">
                <a:solidFill>
                  <a:srgbClr val="808080"/>
                </a:solidFill>
                <a:latin typeface="Century Gothic"/>
                <a:ea typeface="Century Gothic"/>
                <a:cs typeface="Century Gothic"/>
                <a:sym typeface="Century Gothic"/>
              </a:defRPr>
            </a:pPr>
            <a:r>
              <a:rPr lang="en-US" dirty="0">
                <a:solidFill>
                  <a:schemeClr val="tx1"/>
                </a:solidFill>
              </a:rPr>
              <a:t>Microaggressions</a:t>
            </a:r>
          </a:p>
          <a:p>
            <a:pPr marL="819150" indent="0" algn="just">
              <a:buNone/>
              <a:tabLst>
                <a:tab pos="685800" algn="l"/>
              </a:tabLst>
              <a:defRPr sz="2000">
                <a:solidFill>
                  <a:srgbClr val="808080"/>
                </a:solidFill>
                <a:latin typeface="Century Gothic"/>
                <a:ea typeface="Century Gothic"/>
                <a:cs typeface="Century Gothic"/>
                <a:sym typeface="Century Gothic"/>
              </a:defRPr>
            </a:pPr>
            <a:endParaRPr lang="en-US" sz="1400" i="1" dirty="0">
              <a:solidFill>
                <a:schemeClr val="tx1"/>
              </a:solidFill>
            </a:endParaRPr>
          </a:p>
        </p:txBody>
      </p:sp>
      <p:pic>
        <p:nvPicPr>
          <p:cNvPr id="7" name="Picture 6">
            <a:extLst>
              <a:ext uri="{FF2B5EF4-FFF2-40B4-BE49-F238E27FC236}">
                <a16:creationId xmlns:a16="http://schemas.microsoft.com/office/drawing/2014/main" id="{4BEE96C0-2C03-4F02-85A6-DA2757AD9C55}"/>
              </a:ext>
            </a:extLst>
          </p:cNvPr>
          <p:cNvPicPr>
            <a:picLocks noChangeAspect="1"/>
          </p:cNvPicPr>
          <p:nvPr/>
        </p:nvPicPr>
        <p:blipFill>
          <a:blip r:embed="rId3"/>
          <a:stretch>
            <a:fillRect/>
          </a:stretch>
        </p:blipFill>
        <p:spPr>
          <a:xfrm>
            <a:off x="6502399" y="2082798"/>
            <a:ext cx="5201783" cy="4565652"/>
          </a:xfrm>
          <a:prstGeom prst="rect">
            <a:avLst/>
          </a:prstGeom>
        </p:spPr>
      </p:pic>
    </p:spTree>
    <p:extLst>
      <p:ext uri="{BB962C8B-B14F-4D97-AF65-F5344CB8AC3E}">
        <p14:creationId xmlns:p14="http://schemas.microsoft.com/office/powerpoint/2010/main" val="848972552"/>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TextBox 7"/>
          <p:cNvSpPr txBox="1">
            <a:spLocks noGrp="1"/>
          </p:cNvSpPr>
          <p:nvPr>
            <p:ph type="sldNum" sz="quarter" idx="2"/>
          </p:nvPr>
        </p:nvSpPr>
        <p:spPr>
          <a:xfrm>
            <a:off x="12265635" y="8997383"/>
            <a:ext cx="283221" cy="4699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lgn="r" defTabSz="584200">
              <a:defRPr sz="2400">
                <a:solidFill>
                  <a:srgbClr val="023367"/>
                </a:solidFill>
                <a:latin typeface="Century Gothic"/>
                <a:ea typeface="Century Gothic"/>
                <a:cs typeface="Century Gothic"/>
                <a:sym typeface="Century Gothic"/>
              </a:defRPr>
            </a:lvl1pPr>
          </a:lstStyle>
          <a:p>
            <a:fld id="{86CB4B4D-7CA3-9044-876B-883B54F8677D}" type="slidenum">
              <a:rPr/>
              <a:t>10</a:t>
            </a:fld>
            <a:endParaRPr/>
          </a:p>
        </p:txBody>
      </p:sp>
      <p:sp>
        <p:nvSpPr>
          <p:cNvPr id="125" name="Title 5"/>
          <p:cNvSpPr txBox="1">
            <a:spLocks noGrp="1"/>
          </p:cNvSpPr>
          <p:nvPr>
            <p:ph type="title"/>
          </p:nvPr>
        </p:nvSpPr>
        <p:spPr>
          <a:xfrm>
            <a:off x="262466" y="778932"/>
            <a:ext cx="12123498" cy="1130301"/>
          </a:xfrm>
          <a:prstGeom prst="rect">
            <a:avLst/>
          </a:prstGeom>
        </p:spPr>
        <p:txBody>
          <a:bodyPr/>
          <a:lstStyle/>
          <a:p>
            <a:pPr>
              <a:defRPr sz="4400"/>
            </a:pPr>
            <a:r>
              <a:rPr lang="en-US" dirty="0">
                <a:solidFill>
                  <a:srgbClr val="023367"/>
                </a:solidFill>
              </a:rPr>
              <a:t>How to promote DEI in the workplace?</a:t>
            </a:r>
            <a:r>
              <a:rPr dirty="0">
                <a:solidFill>
                  <a:srgbClr val="8ECBEF"/>
                </a:solidFill>
              </a:rPr>
              <a:t> </a:t>
            </a:r>
          </a:p>
        </p:txBody>
      </p:sp>
      <p:sp>
        <p:nvSpPr>
          <p:cNvPr id="126" name="Text Placeholder 6"/>
          <p:cNvSpPr txBox="1">
            <a:spLocks noGrp="1"/>
          </p:cNvSpPr>
          <p:nvPr>
            <p:ph type="body" idx="1"/>
          </p:nvPr>
        </p:nvSpPr>
        <p:spPr>
          <a:xfrm>
            <a:off x="399600" y="2082798"/>
            <a:ext cx="11866035" cy="6134103"/>
          </a:xfrm>
          <a:prstGeom prst="rect">
            <a:avLst/>
          </a:prstGeom>
        </p:spPr>
        <p:txBody>
          <a:bodyPr>
            <a:normAutofit/>
          </a:bodyPr>
          <a:lstStyle/>
          <a:p>
            <a:pPr marL="536575" indent="-344488" algn="just">
              <a:tabLst>
                <a:tab pos="685800" algn="l"/>
              </a:tabLst>
              <a:defRPr sz="2400">
                <a:solidFill>
                  <a:srgbClr val="808080"/>
                </a:solidFill>
                <a:latin typeface="Century Gothic"/>
                <a:ea typeface="Century Gothic"/>
                <a:cs typeface="Century Gothic"/>
                <a:sym typeface="Century Gothic"/>
              </a:defRPr>
            </a:pPr>
            <a:r>
              <a:rPr lang="en-US" sz="2400" dirty="0">
                <a:solidFill>
                  <a:schemeClr val="tx1"/>
                </a:solidFill>
                <a:sym typeface="Century Gothic"/>
              </a:rPr>
              <a:t>Tailor a DEI strategy tied to your vision, mission and values.</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en-US" sz="2400" dirty="0">
                <a:solidFill>
                  <a:schemeClr val="tx1"/>
                </a:solidFill>
                <a:sym typeface="Century Gothic"/>
              </a:rPr>
              <a:t>Seek input, feedback and advice internally and externally.</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en-US" sz="2400" dirty="0">
                <a:solidFill>
                  <a:schemeClr val="tx1"/>
                </a:solidFill>
                <a:sym typeface="Century Gothic"/>
              </a:rPr>
              <a:t>Encourage Employee Resource Groups (ERGs).</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en-US" sz="2400" dirty="0">
                <a:solidFill>
                  <a:schemeClr val="tx1"/>
                </a:solidFill>
                <a:sym typeface="Century Gothic"/>
              </a:rPr>
              <a:t>Continuously assess your DEI program.</a:t>
            </a:r>
            <a:endParaRPr lang="en-US" sz="2400" dirty="0">
              <a:solidFill>
                <a:schemeClr val="tx1"/>
              </a:solidFill>
            </a:endParaRPr>
          </a:p>
          <a:p>
            <a:pPr marL="536575" indent="-344488" algn="just">
              <a:tabLst>
                <a:tab pos="685800" algn="l"/>
              </a:tabLst>
              <a:defRPr sz="2400">
                <a:solidFill>
                  <a:srgbClr val="808080"/>
                </a:solidFill>
                <a:latin typeface="Century Gothic"/>
                <a:ea typeface="Century Gothic"/>
                <a:cs typeface="Century Gothic"/>
                <a:sym typeface="Century Gothic"/>
              </a:defRPr>
            </a:pPr>
            <a:r>
              <a:rPr lang="en-US" sz="2400" dirty="0">
                <a:solidFill>
                  <a:schemeClr val="tx1"/>
                </a:solidFill>
              </a:rPr>
              <a:t>Inclusive Leadership.</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en-US" sz="2400" dirty="0">
                <a:solidFill>
                  <a:schemeClr val="tx1"/>
                </a:solidFill>
              </a:rPr>
              <a:t>Policies. </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en-US" sz="2400" dirty="0">
                <a:solidFill>
                  <a:schemeClr val="tx1"/>
                </a:solidFill>
              </a:rPr>
              <a:t>Ongoing training and education.</a:t>
            </a:r>
          </a:p>
          <a:p>
            <a:pPr marL="819150" indent="0" algn="just">
              <a:buNone/>
              <a:tabLst>
                <a:tab pos="685800" algn="l"/>
              </a:tabLst>
              <a:defRPr sz="2000">
                <a:solidFill>
                  <a:srgbClr val="808080"/>
                </a:solidFill>
                <a:latin typeface="Century Gothic"/>
                <a:ea typeface="Century Gothic"/>
                <a:cs typeface="Century Gothic"/>
                <a:sym typeface="Century Gothic"/>
              </a:defRPr>
            </a:pPr>
            <a:endParaRPr lang="en-US" sz="2000" dirty="0"/>
          </a:p>
          <a:p>
            <a:pPr marL="1258888" indent="0" algn="just">
              <a:buNone/>
              <a:tabLst>
                <a:tab pos="685800" algn="l"/>
              </a:tabLst>
              <a:defRPr sz="1600">
                <a:solidFill>
                  <a:srgbClr val="808080"/>
                </a:solidFill>
                <a:latin typeface="Century Gothic"/>
                <a:ea typeface="Century Gothic"/>
                <a:cs typeface="Century Gothic"/>
                <a:sym typeface="Century Gothic"/>
              </a:defRPr>
            </a:pPr>
            <a:endParaRPr dirty="0"/>
          </a:p>
        </p:txBody>
      </p:sp>
    </p:spTree>
    <p:extLst>
      <p:ext uri="{BB962C8B-B14F-4D97-AF65-F5344CB8AC3E}">
        <p14:creationId xmlns:p14="http://schemas.microsoft.com/office/powerpoint/2010/main" val="2106682653"/>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TextBox 7"/>
          <p:cNvSpPr txBox="1">
            <a:spLocks noGrp="1"/>
          </p:cNvSpPr>
          <p:nvPr>
            <p:ph type="sldNum" sz="quarter" idx="2"/>
          </p:nvPr>
        </p:nvSpPr>
        <p:spPr>
          <a:xfrm>
            <a:off x="12265635" y="8997383"/>
            <a:ext cx="283221" cy="4699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lgn="r" defTabSz="584200">
              <a:defRPr sz="2400">
                <a:solidFill>
                  <a:srgbClr val="023367"/>
                </a:solidFill>
                <a:latin typeface="Century Gothic"/>
                <a:ea typeface="Century Gothic"/>
                <a:cs typeface="Century Gothic"/>
                <a:sym typeface="Century Gothic"/>
              </a:defRPr>
            </a:lvl1pPr>
          </a:lstStyle>
          <a:p>
            <a:fld id="{86CB4B4D-7CA3-9044-876B-883B54F8677D}" type="slidenum">
              <a:rPr/>
              <a:t>11</a:t>
            </a:fld>
            <a:endParaRPr/>
          </a:p>
        </p:txBody>
      </p:sp>
      <p:sp>
        <p:nvSpPr>
          <p:cNvPr id="125" name="Title 5"/>
          <p:cNvSpPr txBox="1">
            <a:spLocks noGrp="1"/>
          </p:cNvSpPr>
          <p:nvPr>
            <p:ph type="title"/>
          </p:nvPr>
        </p:nvSpPr>
        <p:spPr>
          <a:xfrm>
            <a:off x="262466" y="778932"/>
            <a:ext cx="12123498" cy="1130301"/>
          </a:xfrm>
          <a:prstGeom prst="rect">
            <a:avLst/>
          </a:prstGeom>
        </p:spPr>
        <p:txBody>
          <a:bodyPr/>
          <a:lstStyle/>
          <a:p>
            <a:pPr>
              <a:defRPr sz="4400"/>
            </a:pPr>
            <a:r>
              <a:rPr lang="en-US" dirty="0">
                <a:solidFill>
                  <a:srgbClr val="023367"/>
                </a:solidFill>
              </a:rPr>
              <a:t>Recruiting &amp; Hiring for Diversity</a:t>
            </a:r>
            <a:endParaRPr dirty="0">
              <a:solidFill>
                <a:srgbClr val="023367"/>
              </a:solidFill>
            </a:endParaRPr>
          </a:p>
        </p:txBody>
      </p:sp>
      <p:sp>
        <p:nvSpPr>
          <p:cNvPr id="126" name="Text Placeholder 6"/>
          <p:cNvSpPr txBox="1">
            <a:spLocks noGrp="1"/>
          </p:cNvSpPr>
          <p:nvPr>
            <p:ph type="body" idx="1"/>
          </p:nvPr>
        </p:nvSpPr>
        <p:spPr>
          <a:xfrm>
            <a:off x="399600" y="2082798"/>
            <a:ext cx="11866035" cy="6134103"/>
          </a:xfrm>
          <a:prstGeom prst="rect">
            <a:avLst/>
          </a:prstGeom>
        </p:spPr>
        <p:txBody>
          <a:bodyPr>
            <a:normAutofit/>
          </a:bodyPr>
          <a:lstStyle/>
          <a:p>
            <a:pPr marL="536575" indent="-344488" algn="just">
              <a:tabLst>
                <a:tab pos="685800" algn="l"/>
              </a:tabLst>
              <a:defRPr sz="2400">
                <a:solidFill>
                  <a:srgbClr val="808080"/>
                </a:solidFill>
                <a:latin typeface="Century Gothic"/>
                <a:ea typeface="Century Gothic"/>
                <a:cs typeface="Century Gothic"/>
                <a:sym typeface="Century Gothic"/>
              </a:defRPr>
            </a:pPr>
            <a:r>
              <a:rPr lang="en-US" sz="2400" dirty="0">
                <a:solidFill>
                  <a:schemeClr val="tx1"/>
                </a:solidFill>
                <a:sym typeface="Century Gothic"/>
              </a:rPr>
              <a:t>Establish specific goals for recruitment from underrepresented groups</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en-US" sz="2400" dirty="0">
                <a:solidFill>
                  <a:schemeClr val="tx1"/>
                </a:solidFill>
                <a:sym typeface="Century Gothic"/>
              </a:rPr>
              <a:t>Review job descriptions and job postings through an inclusive lens</a:t>
            </a:r>
            <a:endParaRPr lang="en-US" dirty="0">
              <a:solidFill>
                <a:schemeClr val="tx1"/>
              </a:solidFill>
            </a:endParaRPr>
          </a:p>
          <a:p>
            <a:pPr marL="536575" indent="-344488" algn="just">
              <a:tabLst>
                <a:tab pos="685800" algn="l"/>
              </a:tabLst>
              <a:defRPr sz="2400">
                <a:solidFill>
                  <a:srgbClr val="808080"/>
                </a:solidFill>
                <a:latin typeface="Century Gothic"/>
                <a:ea typeface="Century Gothic"/>
                <a:cs typeface="Century Gothic"/>
                <a:sym typeface="Century Gothic"/>
              </a:defRPr>
            </a:pPr>
            <a:r>
              <a:rPr lang="en-US" sz="2400" dirty="0">
                <a:solidFill>
                  <a:schemeClr val="tx1"/>
                </a:solidFill>
                <a:sym typeface="Century Gothic"/>
              </a:rPr>
              <a:t>Ensure inclusive recruitment practices </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en-US" dirty="0">
                <a:solidFill>
                  <a:schemeClr val="tx1"/>
                </a:solidFill>
              </a:rPr>
              <a:t>Comply with Human Rights Legislation </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en-US" dirty="0">
                <a:solidFill>
                  <a:schemeClr val="tx1"/>
                </a:solidFill>
              </a:rPr>
              <a:t>Provide Accommodation where required</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en-US" sz="2400" dirty="0">
                <a:solidFill>
                  <a:schemeClr val="tx1"/>
                </a:solidFill>
                <a:sym typeface="Century Gothic"/>
              </a:rPr>
              <a:t>Track DEI metrics</a:t>
            </a:r>
          </a:p>
          <a:p>
            <a:pPr marL="192087" indent="0" algn="just">
              <a:buNone/>
              <a:tabLst>
                <a:tab pos="685800" algn="l"/>
              </a:tabLst>
              <a:defRPr sz="2400">
                <a:solidFill>
                  <a:srgbClr val="808080"/>
                </a:solidFill>
                <a:latin typeface="Century Gothic"/>
                <a:ea typeface="Century Gothic"/>
                <a:cs typeface="Century Gothic"/>
                <a:sym typeface="Century Gothic"/>
              </a:defRPr>
            </a:pPr>
            <a:endParaRPr dirty="0">
              <a:solidFill>
                <a:schemeClr val="tx1"/>
              </a:solidFill>
            </a:endParaRPr>
          </a:p>
        </p:txBody>
      </p:sp>
    </p:spTree>
    <p:extLst>
      <p:ext uri="{BB962C8B-B14F-4D97-AF65-F5344CB8AC3E}">
        <p14:creationId xmlns:p14="http://schemas.microsoft.com/office/powerpoint/2010/main" val="1944535974"/>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TextBox 7"/>
          <p:cNvSpPr txBox="1">
            <a:spLocks noGrp="1"/>
          </p:cNvSpPr>
          <p:nvPr>
            <p:ph type="sldNum" sz="quarter" idx="2"/>
          </p:nvPr>
        </p:nvSpPr>
        <p:spPr>
          <a:xfrm>
            <a:off x="12265635" y="8997383"/>
            <a:ext cx="283221" cy="4699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lgn="r" defTabSz="584200">
              <a:defRPr sz="2400">
                <a:solidFill>
                  <a:srgbClr val="023367"/>
                </a:solidFill>
                <a:latin typeface="Century Gothic"/>
                <a:ea typeface="Century Gothic"/>
                <a:cs typeface="Century Gothic"/>
                <a:sym typeface="Century Gothic"/>
              </a:defRPr>
            </a:lvl1pPr>
          </a:lstStyle>
          <a:p>
            <a:fld id="{86CB4B4D-7CA3-9044-876B-883B54F8677D}" type="slidenum">
              <a:rPr/>
              <a:t>12</a:t>
            </a:fld>
            <a:endParaRPr/>
          </a:p>
        </p:txBody>
      </p:sp>
      <p:sp>
        <p:nvSpPr>
          <p:cNvPr id="125" name="Title 5"/>
          <p:cNvSpPr txBox="1">
            <a:spLocks noGrp="1"/>
          </p:cNvSpPr>
          <p:nvPr>
            <p:ph type="title"/>
          </p:nvPr>
        </p:nvSpPr>
        <p:spPr>
          <a:xfrm>
            <a:off x="262466" y="778932"/>
            <a:ext cx="12123498" cy="1130301"/>
          </a:xfrm>
          <a:prstGeom prst="rect">
            <a:avLst/>
          </a:prstGeom>
        </p:spPr>
        <p:txBody>
          <a:bodyPr/>
          <a:lstStyle/>
          <a:p>
            <a:pPr>
              <a:defRPr sz="4400"/>
            </a:pPr>
            <a:r>
              <a:rPr lang="en-US" dirty="0">
                <a:solidFill>
                  <a:srgbClr val="023367"/>
                </a:solidFill>
              </a:rPr>
              <a:t>Conclusion </a:t>
            </a:r>
            <a:endParaRPr dirty="0">
              <a:solidFill>
                <a:srgbClr val="023367"/>
              </a:solidFill>
            </a:endParaRPr>
          </a:p>
        </p:txBody>
      </p:sp>
      <p:sp>
        <p:nvSpPr>
          <p:cNvPr id="126" name="Text Placeholder 6"/>
          <p:cNvSpPr txBox="1">
            <a:spLocks noGrp="1"/>
          </p:cNvSpPr>
          <p:nvPr>
            <p:ph type="body" idx="1"/>
          </p:nvPr>
        </p:nvSpPr>
        <p:spPr>
          <a:xfrm>
            <a:off x="399600" y="2082798"/>
            <a:ext cx="11866035" cy="6134103"/>
          </a:xfrm>
          <a:prstGeom prst="rect">
            <a:avLst/>
          </a:prstGeom>
        </p:spPr>
        <p:txBody>
          <a:bodyPr>
            <a:normAutofit/>
          </a:bodyPr>
          <a:lstStyle/>
          <a:p>
            <a:pPr marL="536575" indent="-344488" algn="just">
              <a:tabLst>
                <a:tab pos="685800" algn="l"/>
              </a:tabLst>
              <a:defRPr sz="2400">
                <a:solidFill>
                  <a:srgbClr val="808080"/>
                </a:solidFill>
                <a:latin typeface="Century Gothic"/>
                <a:ea typeface="Century Gothic"/>
                <a:cs typeface="Century Gothic"/>
                <a:sym typeface="Century Gothic"/>
              </a:defRPr>
            </a:pPr>
            <a:r>
              <a:rPr lang="en-US" sz="2400" dirty="0">
                <a:solidFill>
                  <a:schemeClr val="tx1"/>
                </a:solidFill>
                <a:sym typeface="Century Gothic"/>
              </a:rPr>
              <a:t>Examine your existing culture.</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en-US" sz="2400" dirty="0">
                <a:solidFill>
                  <a:schemeClr val="tx1"/>
                </a:solidFill>
                <a:sym typeface="Century Gothic"/>
              </a:rPr>
              <a:t>Set a course for a DEI Strategy to eliminate biases.</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en-US" sz="2400" dirty="0">
                <a:solidFill>
                  <a:schemeClr val="tx1"/>
                </a:solidFill>
                <a:sym typeface="Century Gothic"/>
              </a:rPr>
              <a:t>Comply with Legislation.</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en-US" sz="2400" dirty="0">
                <a:solidFill>
                  <a:schemeClr val="tx1"/>
                </a:solidFill>
                <a:sym typeface="Century Gothic"/>
              </a:rPr>
              <a:t>Review and develop policies and procedures that are inclusive. </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en-US" sz="2400" dirty="0">
                <a:solidFill>
                  <a:schemeClr val="tx1"/>
                </a:solidFill>
                <a:sym typeface="Century Gothic"/>
              </a:rPr>
              <a:t>Provide on-going training &amp; education throughout your organization.</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en-US" sz="2400" dirty="0">
                <a:solidFill>
                  <a:schemeClr val="tx1"/>
                </a:solidFill>
                <a:sym typeface="Century Gothic"/>
              </a:rPr>
              <a:t>Monitor and re-assess your DEI strategy periodically.</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en-US" sz="2400" dirty="0">
                <a:solidFill>
                  <a:schemeClr val="tx1"/>
                </a:solidFill>
                <a:sym typeface="Century Gothic"/>
              </a:rPr>
              <a:t>Gather and analyze insights from DEI metrics.</a:t>
            </a:r>
          </a:p>
        </p:txBody>
      </p:sp>
    </p:spTree>
    <p:extLst>
      <p:ext uri="{BB962C8B-B14F-4D97-AF65-F5344CB8AC3E}">
        <p14:creationId xmlns:p14="http://schemas.microsoft.com/office/powerpoint/2010/main" val="3314955551"/>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TextBox 1"/>
          <p:cNvSpPr txBox="1">
            <a:spLocks noGrp="1"/>
          </p:cNvSpPr>
          <p:nvPr>
            <p:ph type="sldNum" sz="quarter" idx="2"/>
          </p:nvPr>
        </p:nvSpPr>
        <p:spPr>
          <a:xfrm>
            <a:off x="12247450" y="8911675"/>
            <a:ext cx="283221" cy="4699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lgn="r" defTabSz="584200">
              <a:defRPr sz="2400">
                <a:solidFill>
                  <a:srgbClr val="808080"/>
                </a:solidFill>
                <a:latin typeface="Century Gothic"/>
                <a:ea typeface="Century Gothic"/>
                <a:cs typeface="Century Gothic"/>
                <a:sym typeface="Century Gothic"/>
              </a:defRPr>
            </a:lvl1pPr>
          </a:lstStyle>
          <a:p>
            <a:fld id="{86CB4B4D-7CA3-9044-876B-883B54F8677D}" type="slidenum">
              <a:t>13</a:t>
            </a:fld>
            <a:endParaRPr/>
          </a:p>
        </p:txBody>
      </p:sp>
      <p:pic>
        <p:nvPicPr>
          <p:cNvPr id="129" name="pasted-image.pdf" descr="pasted-image.pdf"/>
          <p:cNvPicPr>
            <a:picLocks noChangeAspect="1"/>
          </p:cNvPicPr>
          <p:nvPr/>
        </p:nvPicPr>
        <p:blipFill>
          <a:blip r:embed="rId2"/>
          <a:stretch>
            <a:fillRect/>
          </a:stretch>
        </p:blipFill>
        <p:spPr>
          <a:xfrm>
            <a:off x="6694578" y="2498413"/>
            <a:ext cx="6795379" cy="1459471"/>
          </a:xfrm>
          <a:prstGeom prst="rect">
            <a:avLst/>
          </a:prstGeom>
          <a:ln w="12700">
            <a:miter lim="400000"/>
          </a:ln>
        </p:spPr>
      </p:pic>
      <p:sp>
        <p:nvSpPr>
          <p:cNvPr id="130" name="Shape 61"/>
          <p:cNvSpPr txBox="1"/>
          <p:nvPr/>
        </p:nvSpPr>
        <p:spPr>
          <a:xfrm>
            <a:off x="7320897" y="2175465"/>
            <a:ext cx="4651536" cy="10287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defRPr sz="6000">
                <a:solidFill>
                  <a:srgbClr val="FFFFFF"/>
                </a:solidFill>
                <a:latin typeface="Century Gothic"/>
                <a:ea typeface="Century Gothic"/>
                <a:cs typeface="Century Gothic"/>
                <a:sym typeface="Century Gothic"/>
              </a:defRPr>
            </a:lvl1pPr>
          </a:lstStyle>
          <a:p>
            <a:r>
              <a:t>Thank you</a:t>
            </a:r>
          </a:p>
        </p:txBody>
      </p:sp>
      <p:sp>
        <p:nvSpPr>
          <p:cNvPr id="132" name="TextBox 3"/>
          <p:cNvSpPr txBox="1"/>
          <p:nvPr/>
        </p:nvSpPr>
        <p:spPr>
          <a:xfrm>
            <a:off x="6855159" y="8727664"/>
            <a:ext cx="3823336" cy="6539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4400">
                <a:solidFill>
                  <a:srgbClr val="023367"/>
                </a:solidFill>
              </a:defRPr>
            </a:lvl1pPr>
          </a:lstStyle>
          <a:p>
            <a:r>
              <a:rPr dirty="0"/>
              <a:t>Thank you!</a:t>
            </a:r>
          </a:p>
        </p:txBody>
      </p:sp>
      <p:sp>
        <p:nvSpPr>
          <p:cNvPr id="133" name="TextBox 2"/>
          <p:cNvSpPr txBox="1"/>
          <p:nvPr/>
        </p:nvSpPr>
        <p:spPr>
          <a:xfrm>
            <a:off x="645755" y="8561770"/>
            <a:ext cx="2501039" cy="8309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200">
                <a:solidFill>
                  <a:srgbClr val="023367"/>
                </a:solidFill>
              </a:defRPr>
            </a:pPr>
            <a:r>
              <a:rPr lang="en-US" dirty="0"/>
              <a:t>e</a:t>
            </a:r>
            <a:r>
              <a:t>2r</a:t>
            </a:r>
            <a:r>
              <a:rPr lang="en-CA" dirty="0"/>
              <a:t>™</a:t>
            </a:r>
          </a:p>
          <a:p>
            <a:pPr>
              <a:defRPr sz="1200">
                <a:solidFill>
                  <a:srgbClr val="023367"/>
                </a:solidFill>
              </a:defRPr>
            </a:pPr>
            <a:r>
              <a:rPr dirty="0"/>
              <a:t>70 The Esplanade, Suite 401</a:t>
            </a:r>
          </a:p>
          <a:p>
            <a:pPr>
              <a:defRPr sz="1200"/>
            </a:pPr>
            <a:r>
              <a:rPr dirty="0"/>
              <a:t>Toronto, ON M5E 1R2 </a:t>
            </a:r>
          </a:p>
          <a:p>
            <a:pPr>
              <a:defRPr sz="1200"/>
            </a:pPr>
            <a:r>
              <a:rPr dirty="0"/>
              <a:t>clientcare@e2rsolutions.com</a:t>
            </a:r>
          </a:p>
        </p:txBody>
      </p:sp>
      <p:pic>
        <p:nvPicPr>
          <p:cNvPr id="134" name="iStock-1139052741.jpg" descr="iStock-1139052741.jpg"/>
          <p:cNvPicPr>
            <a:picLocks noChangeAspect="1"/>
          </p:cNvPicPr>
          <p:nvPr/>
        </p:nvPicPr>
        <p:blipFill>
          <a:blip r:embed="rId3"/>
          <a:stretch>
            <a:fillRect/>
          </a:stretch>
        </p:blipFill>
        <p:spPr>
          <a:xfrm>
            <a:off x="499356" y="197337"/>
            <a:ext cx="12042796" cy="8012445"/>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Neue"/>
        <a:ea typeface="Helvetica Neue"/>
        <a:cs typeface="Helvetica Neue"/>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Neue"/>
        <a:ea typeface="Helvetica Neue"/>
        <a:cs typeface="Helvetica Neue"/>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D16FB968646FE4EBBA5B904FDB6DEA5" ma:contentTypeVersion="8" ma:contentTypeDescription="Create a new document." ma:contentTypeScope="" ma:versionID="14fa2cd5ea04b0e082d0f2fc13c50b93">
  <xsd:schema xmlns:xsd="http://www.w3.org/2001/XMLSchema" xmlns:xs="http://www.w3.org/2001/XMLSchema" xmlns:p="http://schemas.microsoft.com/office/2006/metadata/properties" xmlns:ns3="05932bb5-0e44-4900-a807-1b4d9db75ce7" xmlns:ns4="8629d001-2d99-47a2-b48a-794af537c2fe" targetNamespace="http://schemas.microsoft.com/office/2006/metadata/properties" ma:root="true" ma:fieldsID="c4315ce8e438bec719114fd0eab99335" ns3:_="" ns4:_="">
    <xsd:import namespace="05932bb5-0e44-4900-a807-1b4d9db75ce7"/>
    <xsd:import namespace="8629d001-2d99-47a2-b48a-794af537c2fe"/>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932bb5-0e44-4900-a807-1b4d9db75ce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629d001-2d99-47a2-b48a-794af537c2f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AC98806-C070-4F77-A8B1-321A52A76D27}">
  <ds:schemaRefs>
    <ds:schemaRef ds:uri="http://schemas.microsoft.com/sharepoint/v3/contenttype/forms"/>
  </ds:schemaRefs>
</ds:datastoreItem>
</file>

<file path=customXml/itemProps2.xml><?xml version="1.0" encoding="utf-8"?>
<ds:datastoreItem xmlns:ds="http://schemas.openxmlformats.org/officeDocument/2006/customXml" ds:itemID="{D508A0B4-7EDE-4E97-AA28-1729B308CA8F}">
  <ds:schemaRefs>
    <ds:schemaRef ds:uri="http://purl.org/dc/dcmitype/"/>
    <ds:schemaRef ds:uri="http://schemas.microsoft.com/office/2006/documentManagement/types"/>
    <ds:schemaRef ds:uri="http://purl.org/dc/elements/1.1/"/>
    <ds:schemaRef ds:uri="8629d001-2d99-47a2-b48a-794af537c2fe"/>
    <ds:schemaRef ds:uri="http://schemas.microsoft.com/office/2006/metadata/properties"/>
    <ds:schemaRef ds:uri="http://schemas.openxmlformats.org/package/2006/metadata/core-properties"/>
    <ds:schemaRef ds:uri="05932bb5-0e44-4900-a807-1b4d9db75ce7"/>
    <ds:schemaRef ds:uri="http://schemas.microsoft.com/office/infopath/2007/PartnerControls"/>
    <ds:schemaRef ds:uri="http://www.w3.org/XML/1998/namespace"/>
    <ds:schemaRef ds:uri="http://purl.org/dc/terms/"/>
  </ds:schemaRefs>
</ds:datastoreItem>
</file>

<file path=customXml/itemProps3.xml><?xml version="1.0" encoding="utf-8"?>
<ds:datastoreItem xmlns:ds="http://schemas.openxmlformats.org/officeDocument/2006/customXml" ds:itemID="{8041C621-D8CA-446F-89D0-80A5F10D17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932bb5-0e44-4900-a807-1b4d9db75ce7"/>
    <ds:schemaRef ds:uri="8629d001-2d99-47a2-b48a-794af537c2f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785</TotalTime>
  <Words>1099</Words>
  <Application>Microsoft Office PowerPoint</Application>
  <PresentationFormat>Custom</PresentationFormat>
  <Paragraphs>145</Paragraphs>
  <Slides>13</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Arial</vt:lpstr>
      <vt:lpstr>Calibri</vt:lpstr>
      <vt:lpstr>Calibri Light</vt:lpstr>
      <vt:lpstr>Century Gothic</vt:lpstr>
      <vt:lpstr>Courier New</vt:lpstr>
      <vt:lpstr>Gotham Book</vt:lpstr>
      <vt:lpstr>Helvetica Neue</vt:lpstr>
      <vt:lpstr>Wingdings</vt:lpstr>
      <vt:lpstr>Office Theme</vt:lpstr>
      <vt:lpstr>PowerPoint Presentation</vt:lpstr>
      <vt:lpstr>Agenda  </vt:lpstr>
      <vt:lpstr>What is Diversity, Equity and Inclusion (DEI)?</vt:lpstr>
      <vt:lpstr>Why is it important? </vt:lpstr>
      <vt:lpstr>Human Rights Code </vt:lpstr>
      <vt:lpstr>Employment Equity Act  </vt:lpstr>
      <vt:lpstr>Accessibility for Ontarians with Disabilities Act (AODA) </vt:lpstr>
      <vt:lpstr>Benefits of DEI</vt:lpstr>
      <vt:lpstr>Keep in mind…</vt:lpstr>
      <vt:lpstr>How to promote DEI in the workplace? </vt:lpstr>
      <vt:lpstr>Recruiting &amp; Hiring for Diversity</vt:lpstr>
      <vt:lpstr>Conclusion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Comeau</dc:creator>
  <cp:lastModifiedBy>DeAnna Rowe</cp:lastModifiedBy>
  <cp:revision>188</cp:revision>
  <dcterms:modified xsi:type="dcterms:W3CDTF">2023-02-15T00:08:01Z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0x0101000D16FB968646FE4EBBA5B904FDB6DEA5</vt:lpwstr>
  </property>
</Properties>
</file>